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handoutMasterIdLst>
    <p:handoutMasterId r:id="rId51"/>
  </p:handoutMasterIdLst>
  <p:sldIdLst>
    <p:sldId id="514" r:id="rId2"/>
    <p:sldId id="380" r:id="rId3"/>
    <p:sldId id="512" r:id="rId4"/>
    <p:sldId id="468" r:id="rId5"/>
    <p:sldId id="469" r:id="rId6"/>
    <p:sldId id="470" r:id="rId7"/>
    <p:sldId id="471" r:id="rId8"/>
    <p:sldId id="472" r:id="rId9"/>
    <p:sldId id="473" r:id="rId10"/>
    <p:sldId id="474" r:id="rId11"/>
    <p:sldId id="475" r:id="rId12"/>
    <p:sldId id="476" r:id="rId13"/>
    <p:sldId id="477" r:id="rId14"/>
    <p:sldId id="478" r:id="rId15"/>
    <p:sldId id="479" r:id="rId16"/>
    <p:sldId id="480" r:id="rId17"/>
    <p:sldId id="481" r:id="rId18"/>
    <p:sldId id="482" r:id="rId19"/>
    <p:sldId id="483" r:id="rId20"/>
    <p:sldId id="484" r:id="rId21"/>
    <p:sldId id="485" r:id="rId22"/>
    <p:sldId id="486" r:id="rId23"/>
    <p:sldId id="487" r:id="rId24"/>
    <p:sldId id="488" r:id="rId25"/>
    <p:sldId id="489" r:id="rId26"/>
    <p:sldId id="490" r:id="rId27"/>
    <p:sldId id="491" r:id="rId28"/>
    <p:sldId id="492" r:id="rId29"/>
    <p:sldId id="493" r:id="rId30"/>
    <p:sldId id="494" r:id="rId31"/>
    <p:sldId id="495" r:id="rId32"/>
    <p:sldId id="496" r:id="rId33"/>
    <p:sldId id="497" r:id="rId34"/>
    <p:sldId id="498" r:id="rId35"/>
    <p:sldId id="513" r:id="rId36"/>
    <p:sldId id="499" r:id="rId37"/>
    <p:sldId id="500" r:id="rId38"/>
    <p:sldId id="501" r:id="rId39"/>
    <p:sldId id="502" r:id="rId40"/>
    <p:sldId id="503" r:id="rId41"/>
    <p:sldId id="504" r:id="rId42"/>
    <p:sldId id="506" r:id="rId43"/>
    <p:sldId id="507" r:id="rId44"/>
    <p:sldId id="508" r:id="rId45"/>
    <p:sldId id="509" r:id="rId46"/>
    <p:sldId id="516" r:id="rId47"/>
    <p:sldId id="517" r:id="rId48"/>
    <p:sldId id="518" r:id="rId49"/>
  </p:sldIdLst>
  <p:sldSz cx="9144000" cy="6858000" type="screen4x3"/>
  <p:notesSz cx="6858000" cy="9144000"/>
  <p:custDataLst>
    <p:tags r:id="rId5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FDB940"/>
    <a:srgbClr val="D4EAE4"/>
    <a:srgbClr val="001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348" autoAdjust="0"/>
    <p:restoredTop sz="89257" autoAdjust="0"/>
  </p:normalViewPr>
  <p:slideViewPr>
    <p:cSldViewPr>
      <p:cViewPr varScale="1">
        <p:scale>
          <a:sx n="110" d="100"/>
          <a:sy n="110" d="100"/>
        </p:scale>
        <p:origin x="1216" y="176"/>
      </p:cViewPr>
      <p:guideLst>
        <p:guide orient="horz" pos="2160"/>
        <p:guide pos="2880"/>
      </p:guideLst>
    </p:cSldViewPr>
  </p:slideViewPr>
  <p:outlineViewPr>
    <p:cViewPr>
      <p:scale>
        <a:sx n="33" d="100"/>
        <a:sy n="33" d="100"/>
      </p:scale>
      <p:origin x="0" y="22224"/>
    </p:cViewPr>
  </p:outlineViewPr>
  <p:notesTextViewPr>
    <p:cViewPr>
      <p:scale>
        <a:sx n="1" d="1"/>
        <a:sy n="1" d="1"/>
      </p:scale>
      <p:origin x="0" y="0"/>
    </p:cViewPr>
  </p:notesTextViewPr>
  <p:sorterViewPr>
    <p:cViewPr>
      <p:scale>
        <a:sx n="125" d="100"/>
        <a:sy n="125" d="100"/>
      </p:scale>
      <p:origin x="0" y="-72010"/>
    </p:cViewPr>
  </p:sorterViewPr>
  <p:notesViewPr>
    <p:cSldViewPr>
      <p:cViewPr>
        <p:scale>
          <a:sx n="76" d="100"/>
          <a:sy n="76" d="100"/>
        </p:scale>
        <p:origin x="228" y="-73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2/22/21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2/22/21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a:t>If this PowerPoint presentation contains mathematical equations, you may need to check that your computer has the following installed:</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1) </a:t>
            </a:r>
            <a:r>
              <a:rPr lang="en-IN" dirty="0" err="1"/>
              <a:t>MathType</a:t>
            </a:r>
            <a:r>
              <a:rPr lang="en-IN" dirty="0"/>
              <a:t> Plugin</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2) Math Player (free versions available)</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3) NVDA Reader (free versions available)</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a:ea typeface="ＭＳ Ｐゴシック" pitchFamily="34"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a:ea typeface="ＭＳ Ｐゴシック" pitchFamily="34" charset="-128"/>
              </a:rPr>
              <a:t>Welcome to this Organizational Behavior course that uses the 18</a:t>
            </a:r>
            <a:r>
              <a:rPr lang="en-US" baseline="30000" dirty="0">
                <a:ea typeface="ＭＳ Ｐゴシック" pitchFamily="34" charset="-128"/>
              </a:rPr>
              <a:t>th</a:t>
            </a:r>
            <a:r>
              <a:rPr lang="en-US" dirty="0">
                <a:ea typeface="ＭＳ Ｐゴシック" pitchFamily="34" charset="-128"/>
              </a:rPr>
              <a:t> edition of the textbook, </a:t>
            </a:r>
            <a:r>
              <a:rPr lang="en-US" i="1" dirty="0">
                <a:ea typeface="ＭＳ Ｐゴシック" pitchFamily="34" charset="-128"/>
              </a:rPr>
              <a:t>Organizational Behavior</a:t>
            </a:r>
            <a:r>
              <a:rPr lang="en-US" dirty="0">
                <a:ea typeface="ＭＳ Ｐゴシック" pitchFamily="34" charset="-128"/>
              </a:rPr>
              <a:t> by Robbins and Judge. This is considered among the most widely used OB textbooks in the world. Robbins and Judge are recognized as definitive aggregators of OB concepts, applications, and practices. The course and this book will provide you with a resource that will benefit you throughout your degree program and your professional life.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ea typeface="ＭＳ Ｐゴシック" pitchFamily="34" charset="-128"/>
              </a:rPr>
              <a:t>Chapter 12: Leadership</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a:t>
            </a:fld>
            <a:endParaRPr lang="en-US" dirty="0"/>
          </a:p>
        </p:txBody>
      </p:sp>
    </p:spTree>
    <p:extLst>
      <p:ext uri="{BB962C8B-B14F-4D97-AF65-F5344CB8AC3E}">
        <p14:creationId xmlns:p14="http://schemas.microsoft.com/office/powerpoint/2010/main" val="6989673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t>While</a:t>
            </a:r>
            <a:r>
              <a:rPr lang="en-US" baseline="0" dirty="0"/>
              <a:t> t</a:t>
            </a:r>
            <a:r>
              <a:rPr lang="en-US" dirty="0"/>
              <a:t>rait research provides a basis for </a:t>
            </a:r>
            <a:r>
              <a:rPr lang="en-US" i="1" dirty="0"/>
              <a:t>selecting</a:t>
            </a:r>
            <a:r>
              <a:rPr lang="en-US" dirty="0"/>
              <a:t> the right people for leadership</a:t>
            </a:r>
            <a:r>
              <a:rPr lang="en-US" baseline="0" dirty="0"/>
              <a:t>, behavioral theories of leadership imply that we can </a:t>
            </a:r>
            <a:r>
              <a:rPr lang="en-US" i="1" baseline="0" dirty="0"/>
              <a:t>train</a:t>
            </a:r>
            <a:r>
              <a:rPr lang="en-US" baseline="0" dirty="0"/>
              <a:t> people to be leaders.</a:t>
            </a:r>
            <a:endParaRPr lang="en-US" dirty="0"/>
          </a:p>
          <a:p>
            <a:pPr eaLnBrk="1" hangingPunct="1">
              <a:spcBef>
                <a:spcPct val="0"/>
              </a:spcBef>
            </a:pPr>
            <a:endParaRPr lang="en-US" dirty="0"/>
          </a:p>
          <a:p>
            <a:pPr eaLnBrk="1" hangingPunct="1">
              <a:spcBef>
                <a:spcPct val="0"/>
              </a:spcBef>
            </a:pPr>
            <a:r>
              <a:rPr lang="en-US" dirty="0"/>
              <a:t>The most comprehensive theories resulted from the Ohio State Studies which sought to identify independent dimensions of leader behavior. Beginning with more than a thousand dimensions, the studies narrowed the list to two that substantially accounted for most of the leadership behavior described by employees: initiating structure and consideration.</a:t>
            </a:r>
          </a:p>
          <a:p>
            <a:pPr eaLnBrk="1" hangingPunct="1">
              <a:spcBef>
                <a:spcPct val="0"/>
              </a:spcBef>
            </a:pPr>
            <a:endParaRPr lang="en-US" dirty="0"/>
          </a:p>
          <a:p>
            <a:pPr eaLnBrk="1" hangingPunct="1">
              <a:spcBef>
                <a:spcPct val="0"/>
              </a:spcBef>
            </a:pPr>
            <a:r>
              <a:rPr lang="en-US" i="1" dirty="0"/>
              <a:t>Initiating structure </a:t>
            </a:r>
            <a:r>
              <a:rPr lang="en-US" dirty="0"/>
              <a:t>is the extent to which a leader defines and structures his or her role and those of subordinates to facilitate goal attainment. It includes behavior that attempts to organize work, work relationships, and goals. A leader high in initiating structure is someone who “assigns group members to particular tasks,” “expects workers to maintain definite standards of performance,” and “emphasizes the meeting of deadlines.” </a:t>
            </a:r>
          </a:p>
          <a:p>
            <a:pPr eaLnBrk="1" hangingPunct="1">
              <a:spcBef>
                <a:spcPct val="0"/>
              </a:spcBef>
            </a:pPr>
            <a:endParaRPr lang="en-US" dirty="0"/>
          </a:p>
          <a:p>
            <a:pPr eaLnBrk="1" hangingPunct="1">
              <a:spcBef>
                <a:spcPct val="0"/>
              </a:spcBef>
            </a:pPr>
            <a:r>
              <a:rPr lang="en-US" i="1" dirty="0"/>
              <a:t>Consideration</a:t>
            </a:r>
            <a:r>
              <a:rPr lang="en-US" dirty="0"/>
              <a:t> is the extent to which a leader has job relationships that are characterized by mutual trust, respect for employees’ ideas, and regard for their feelings. A leader high in consideration helps employees with personal problems, is friendly and approachable, treats all employees as equals, and expresses appreciation and support. </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10</a:t>
            </a:fld>
            <a:endParaRPr lang="en-US" dirty="0"/>
          </a:p>
        </p:txBody>
      </p:sp>
    </p:spTree>
    <p:extLst>
      <p:ext uri="{BB962C8B-B14F-4D97-AF65-F5344CB8AC3E}">
        <p14:creationId xmlns:p14="http://schemas.microsoft.com/office/powerpoint/2010/main" val="29736041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a:t>Some research from the GLOBE study suggests that there are international differences in preference for initiating structure and consideration. Research found that leaders high in consideration would succeed best in countries where cultural values did not favor unilateral decision making, such as Brazil. In contrast, the French have a more bureaucratic view of leaders and are less likely to expect them to be humane and considerate. A leader high in initiating structure (relatively task-oriented) will do best there and can make decisions in a relatively autocratic manner. In other cultures, both dimensions may therefore be important.</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11</a:t>
            </a:fld>
            <a:endParaRPr lang="en-US" dirty="0"/>
          </a:p>
        </p:txBody>
      </p:sp>
    </p:spTree>
    <p:extLst>
      <p:ext uri="{BB962C8B-B14F-4D97-AF65-F5344CB8AC3E}">
        <p14:creationId xmlns:p14="http://schemas.microsoft.com/office/powerpoint/2010/main" val="42633439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t>In summary, leaders who have certain traits and who display culturally appropriate consideration and structuring behaviors </a:t>
            </a:r>
            <a:r>
              <a:rPr lang="en-US" i="1" dirty="0"/>
              <a:t>do</a:t>
            </a:r>
            <a:r>
              <a:rPr lang="en-US" dirty="0"/>
              <a:t> appear to be more effective. Future research is needed to integrate these approaches. As important as traits and behaviors are in identifying effective or ineffective leaders, they do not guarantee success. The context matters too.</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12</a:t>
            </a:fld>
            <a:endParaRPr lang="en-US" dirty="0"/>
          </a:p>
        </p:txBody>
      </p:sp>
    </p:spTree>
    <p:extLst>
      <p:ext uri="{BB962C8B-B14F-4D97-AF65-F5344CB8AC3E}">
        <p14:creationId xmlns:p14="http://schemas.microsoft.com/office/powerpoint/2010/main" val="5440230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a:t>The first comprehensive contingency model for leadership was developed by Fred Fiedler, who proposed that effective group performance depends on the proper match between the leader’s style of interacting with subordinates and the degree to which the situation gives control to the leader. </a:t>
            </a:r>
          </a:p>
          <a:p>
            <a:pPr eaLnBrk="1" hangingPunct="1">
              <a:spcBef>
                <a:spcPct val="0"/>
              </a:spcBef>
            </a:pPr>
            <a:endParaRPr lang="en-US" dirty="0"/>
          </a:p>
          <a:p>
            <a:pPr eaLnBrk="1" hangingPunct="1">
              <a:spcBef>
                <a:spcPct val="0"/>
              </a:spcBef>
            </a:pPr>
            <a:r>
              <a:rPr lang="en-US" dirty="0"/>
              <a:t>The first step in the </a:t>
            </a:r>
            <a:r>
              <a:rPr lang="en-US" i="1" dirty="0"/>
              <a:t>Fiedler contingency model </a:t>
            </a:r>
            <a:r>
              <a:rPr lang="en-US" dirty="0"/>
              <a:t>is identifying leadership style. Fiedler believed that a key factor in leadership success is the individual’s basic leadership style. He created the </a:t>
            </a:r>
            <a:r>
              <a:rPr lang="en-US" i="1" dirty="0"/>
              <a:t>least preferred coworker (LPC) questionnaire </a:t>
            </a:r>
            <a:r>
              <a:rPr lang="en-US" dirty="0"/>
              <a:t>for this purpose,</a:t>
            </a:r>
            <a:r>
              <a:rPr lang="en-US" baseline="0" dirty="0"/>
              <a:t> </a:t>
            </a:r>
            <a:r>
              <a:rPr lang="en-US" dirty="0"/>
              <a:t>to measure whether a person is task- or relationship-oriented. </a:t>
            </a:r>
          </a:p>
          <a:p>
            <a:pPr eaLnBrk="1" hangingPunct="1">
              <a:spcBef>
                <a:spcPct val="0"/>
              </a:spcBef>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13</a:t>
            </a:fld>
            <a:endParaRPr lang="en-US" dirty="0"/>
          </a:p>
        </p:txBody>
      </p:sp>
    </p:spTree>
    <p:extLst>
      <p:ext uri="{BB962C8B-B14F-4D97-AF65-F5344CB8AC3E}">
        <p14:creationId xmlns:p14="http://schemas.microsoft.com/office/powerpoint/2010/main" val="31771287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t>After assessing leadership style, it is necessary to match the leader with the situation.</a:t>
            </a:r>
            <a:r>
              <a:rPr lang="en-US" baseline="0" dirty="0"/>
              <a:t> </a:t>
            </a:r>
            <a:r>
              <a:rPr lang="en-US" dirty="0"/>
              <a:t>Fiedler has identified three contingency or situational dimensions: </a:t>
            </a:r>
          </a:p>
          <a:p>
            <a:pPr marL="171450" indent="-171450" eaLnBrk="1" hangingPunct="1">
              <a:spcBef>
                <a:spcPct val="0"/>
              </a:spcBef>
              <a:buFont typeface="Arial"/>
              <a:buChar char="•"/>
            </a:pPr>
            <a:r>
              <a:rPr lang="en-US" i="1" dirty="0"/>
              <a:t>Leader–member relations</a:t>
            </a:r>
            <a:r>
              <a:rPr lang="en-US" dirty="0"/>
              <a:t>—the degree of confidence, trust, and respect members have in their leader.</a:t>
            </a:r>
          </a:p>
          <a:p>
            <a:pPr marL="171450" indent="-171450" eaLnBrk="1" hangingPunct="1">
              <a:spcBef>
                <a:spcPct val="0"/>
              </a:spcBef>
              <a:buFont typeface="Arial"/>
              <a:buChar char="•"/>
            </a:pPr>
            <a:r>
              <a:rPr lang="en-US" i="1" dirty="0"/>
              <a:t>Task structure</a:t>
            </a:r>
            <a:r>
              <a:rPr lang="en-US" dirty="0"/>
              <a:t>—the degree to which the job assignments are procedural.</a:t>
            </a:r>
          </a:p>
          <a:p>
            <a:pPr marL="171450" indent="-171450" eaLnBrk="1" hangingPunct="1">
              <a:spcBef>
                <a:spcPct val="0"/>
              </a:spcBef>
              <a:buFont typeface="Arial"/>
              <a:buChar char="•"/>
            </a:pPr>
            <a:r>
              <a:rPr lang="en-US" i="1" dirty="0"/>
              <a:t>Position power</a:t>
            </a:r>
            <a:r>
              <a:rPr lang="en-US" dirty="0"/>
              <a:t>—the degree of influence a leader has over power variables such as hiring, firing, discipline, promotions, and salary increases.</a:t>
            </a:r>
          </a:p>
          <a:p>
            <a:pPr eaLnBrk="1" hangingPunct="1">
              <a:spcBef>
                <a:spcPct val="0"/>
              </a:spcBef>
            </a:pPr>
            <a:endParaRPr lang="en-US" dirty="0"/>
          </a:p>
          <a:p>
            <a:pPr eaLnBrk="1" hangingPunct="1">
              <a:spcBef>
                <a:spcPct val="0"/>
              </a:spcBef>
            </a:pPr>
            <a:r>
              <a:rPr lang="en-US" dirty="0"/>
              <a:t>The next step is to evaluate the situation in terms of these three contingency variables. Leader</a:t>
            </a:r>
            <a:r>
              <a:rPr lang="en-US" i="1" dirty="0"/>
              <a:t>–</a:t>
            </a:r>
            <a:r>
              <a:rPr lang="en-US" dirty="0"/>
              <a:t>member relations are either good or poor. Task structure is either high or low. Position power is either strong or weak. Fiedler states the better the leader</a:t>
            </a:r>
            <a:r>
              <a:rPr lang="en-US" i="1" dirty="0"/>
              <a:t>–</a:t>
            </a:r>
            <a:r>
              <a:rPr lang="en-US" dirty="0"/>
              <a:t>member relations, the more highly structured the job, and the stronger the position power, the more control the leader has. </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14</a:t>
            </a:fld>
            <a:endParaRPr lang="en-US" dirty="0"/>
          </a:p>
        </p:txBody>
      </p:sp>
    </p:spTree>
    <p:extLst>
      <p:ext uri="{BB962C8B-B14F-4D97-AF65-F5344CB8AC3E}">
        <p14:creationId xmlns:p14="http://schemas.microsoft.com/office/powerpoint/2010/main" val="34444476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t>As shown in Exhibit 12-1, Fiedler concluded that task-oriented leaders tend to perform better in situations that were very favorable to them as well as in situations that were very unfavorable. Fiedler would predict that when faced with a category I, II, Ill, VII, or VIII situation, task-oriented leaders perform better. Relationship-oriented leaders, however, perform better in moderately favorable situations—categories IV through VI. Fiedler has condensed these eight situations to three. </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15</a:t>
            </a:fld>
            <a:endParaRPr lang="en-US" dirty="0"/>
          </a:p>
        </p:txBody>
      </p:sp>
    </p:spTree>
    <p:extLst>
      <p:ext uri="{BB962C8B-B14F-4D97-AF65-F5344CB8AC3E}">
        <p14:creationId xmlns:p14="http://schemas.microsoft.com/office/powerpoint/2010/main" val="38580254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t>Although LPC theory is the most researched contingency theory, three others deserve mention.</a:t>
            </a:r>
          </a:p>
          <a:p>
            <a:pPr eaLnBrk="1" hangingPunct="1">
              <a:spcBef>
                <a:spcPct val="0"/>
              </a:spcBef>
            </a:pPr>
            <a:endParaRPr lang="en-US" dirty="0"/>
          </a:p>
          <a:p>
            <a:pPr eaLnBrk="1" hangingPunct="1">
              <a:spcBef>
                <a:spcPct val="0"/>
              </a:spcBef>
            </a:pPr>
            <a:r>
              <a:rPr lang="en-US" dirty="0"/>
              <a:t>First, </a:t>
            </a:r>
            <a:r>
              <a:rPr lang="en-US" i="1" dirty="0"/>
              <a:t>situational leadership theory (SLT) </a:t>
            </a:r>
            <a:r>
              <a:rPr lang="en-US" dirty="0"/>
              <a:t>is a contingency theory that focuses on the followers. It</a:t>
            </a:r>
            <a:r>
              <a:rPr lang="en-US" baseline="0" dirty="0"/>
              <a:t> proposes that s</a:t>
            </a:r>
            <a:r>
              <a:rPr lang="en-US" dirty="0"/>
              <a:t>uccessful leadership is achieved by selecting the right leadership style, which is contingent on the level of the followers’ readiness. The term </a:t>
            </a:r>
            <a:r>
              <a:rPr lang="en-US" i="1" dirty="0"/>
              <a:t>readiness </a:t>
            </a:r>
            <a:r>
              <a:rPr lang="en-US" dirty="0"/>
              <a:t>refers to the extent to which people have the ability and willingness to accomplish a specific task. A leader should choose one of four behaviors depending on follower readiness. If followers are unable and unwilling to do a task, the leader needs to give clear and specific directions; If they are unable but willing, the leader needs to display high task orientation to compensate for followers’ lack of ability and high relationship orientation to get them to “buy into” the leader’s desires. Conversely,</a:t>
            </a:r>
            <a:r>
              <a:rPr lang="en-US" baseline="0" dirty="0"/>
              <a:t> i</a:t>
            </a:r>
            <a:r>
              <a:rPr lang="en-US" dirty="0"/>
              <a:t>f followers are able but unwilling, the leader needs to use a supportive and participative style.</a:t>
            </a:r>
            <a:r>
              <a:rPr lang="en-US" baseline="0" dirty="0"/>
              <a:t> I</a:t>
            </a:r>
            <a:r>
              <a:rPr lang="en-US" dirty="0"/>
              <a:t>f they are both able </a:t>
            </a:r>
            <a:r>
              <a:rPr lang="en-US" i="1" dirty="0"/>
              <a:t>and</a:t>
            </a:r>
            <a:r>
              <a:rPr lang="en-US" dirty="0"/>
              <a:t> willing, the leader doesn’t need to do much. </a:t>
            </a:r>
          </a:p>
          <a:p>
            <a:pPr eaLnBrk="1" hangingPunct="1">
              <a:spcBef>
                <a:spcPct val="0"/>
              </a:spcBef>
            </a:pPr>
            <a:endParaRPr lang="en-US" dirty="0"/>
          </a:p>
          <a:p>
            <a:pPr eaLnBrk="1" hangingPunct="1">
              <a:spcBef>
                <a:spcPct val="0"/>
              </a:spcBef>
            </a:pPr>
            <a:r>
              <a:rPr lang="en-US" dirty="0"/>
              <a:t>SLT has intuitive appeal. Yet, research efforts to test and support the theory have generally been disappointing. </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16</a:t>
            </a:fld>
            <a:endParaRPr lang="en-US" dirty="0"/>
          </a:p>
        </p:txBody>
      </p:sp>
    </p:spTree>
    <p:extLst>
      <p:ext uri="{BB962C8B-B14F-4D97-AF65-F5344CB8AC3E}">
        <p14:creationId xmlns:p14="http://schemas.microsoft.com/office/powerpoint/2010/main" val="41928119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t>One of the most respected approaches to leadership is the </a:t>
            </a:r>
            <a:r>
              <a:rPr lang="en-US" i="1" dirty="0"/>
              <a:t>path-goal theory, </a:t>
            </a:r>
            <a:r>
              <a:rPr lang="en-US" dirty="0"/>
              <a:t>developed by Robert House. It is a contingency model of leadership that extracts key elements from the Ohio State leadership research on initiating structure and consideration and the expectancy theory of motivation. </a:t>
            </a:r>
          </a:p>
          <a:p>
            <a:pPr eaLnBrk="1" hangingPunct="1">
              <a:spcBef>
                <a:spcPct val="0"/>
              </a:spcBef>
            </a:pPr>
            <a:endParaRPr lang="en-US" dirty="0"/>
          </a:p>
          <a:p>
            <a:pPr eaLnBrk="1" hangingPunct="1">
              <a:spcBef>
                <a:spcPct val="0"/>
              </a:spcBef>
            </a:pPr>
            <a:r>
              <a:rPr lang="en-US" dirty="0"/>
              <a:t>The term “path-goal” is derived from the belief that effective leaders clarify the path to help their followers achieve their work goals. According to path-goal theory, whether a leader should be directive or supportive or should demonstrate some other behavior depends on complex analysis of the situation. The</a:t>
            </a:r>
            <a:r>
              <a:rPr lang="en-US" baseline="0" dirty="0"/>
              <a:t> theory </a:t>
            </a:r>
            <a:r>
              <a:rPr lang="en-US" dirty="0"/>
              <a:t>predicts the following: directive leadership yields greater satisfaction when tasks are ambiguous or stressful than when they are highly structured and well laid out,</a:t>
            </a:r>
            <a:r>
              <a:rPr lang="en-US" baseline="0" dirty="0"/>
              <a:t> </a:t>
            </a:r>
            <a:r>
              <a:rPr lang="en-US" dirty="0"/>
              <a:t>while supportive leadership results in high performance and satisfaction when employees are performing structured tasks. Directive leadership is likely to be perceived as redundant among employees with high ability or considerable experience.</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17</a:t>
            </a:fld>
            <a:endParaRPr lang="en-US" dirty="0"/>
          </a:p>
        </p:txBody>
      </p:sp>
    </p:spTree>
    <p:extLst>
      <p:ext uri="{BB962C8B-B14F-4D97-AF65-F5344CB8AC3E}">
        <p14:creationId xmlns:p14="http://schemas.microsoft.com/office/powerpoint/2010/main" val="42389329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final contingency theory is the </a:t>
            </a:r>
            <a:r>
              <a:rPr lang="en-US" i="1" dirty="0"/>
              <a:t>leader-participation model </a:t>
            </a:r>
            <a:r>
              <a:rPr lang="en-US" dirty="0"/>
              <a:t>which argues that the way the leader makes decisions is as important as what she or he decides. The model, developed by Victor Vroom and Phillip Yetton, relates leadership behavior and participation in decision</a:t>
            </a:r>
            <a:r>
              <a:rPr lang="en-US" baseline="0" dirty="0"/>
              <a:t>-</a:t>
            </a:r>
            <a:r>
              <a:rPr lang="en-US" dirty="0"/>
              <a:t>making. Like path-goal theory, it says leader behavior must adjust to reflect the task structure. </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18</a:t>
            </a:fld>
            <a:endParaRPr lang="en-US" dirty="0"/>
          </a:p>
        </p:txBody>
      </p:sp>
    </p:spTree>
    <p:extLst>
      <p:ext uri="{BB962C8B-B14F-4D97-AF65-F5344CB8AC3E}">
        <p14:creationId xmlns:p14="http://schemas.microsoft.com/office/powerpoint/2010/main" val="8789569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Consider the OB Poll … and your own quest for leadership skills.</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19</a:t>
            </a:fld>
            <a:endParaRPr lang="en-US" dirty="0"/>
          </a:p>
        </p:txBody>
      </p:sp>
    </p:spTree>
    <p:extLst>
      <p:ext uri="{BB962C8B-B14F-4D97-AF65-F5344CB8AC3E}">
        <p14:creationId xmlns:p14="http://schemas.microsoft.com/office/powerpoint/2010/main" val="2259464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t>After studying this chapter, you should be able to: </a:t>
            </a:r>
          </a:p>
          <a:p>
            <a:pPr marL="171450" lvl="0" indent="-171450">
              <a:buFont typeface="Arial" panose="020B0604020202020204" pitchFamily="34" charset="0"/>
              <a:buChar char="•"/>
            </a:pPr>
            <a:r>
              <a:rPr lang="en-US" dirty="0"/>
              <a:t>Summarize the conclusions of trait theories of leadership.</a:t>
            </a:r>
          </a:p>
          <a:p>
            <a:pPr marL="171450" lvl="0" indent="-171450">
              <a:buFont typeface="Arial" panose="020B0604020202020204" pitchFamily="34" charset="0"/>
              <a:buChar char="•"/>
            </a:pPr>
            <a:r>
              <a:rPr lang="en-US" dirty="0"/>
              <a:t>Identify the central tenets and main limitations of behavioral theories.</a:t>
            </a:r>
          </a:p>
          <a:p>
            <a:pPr marL="171450" lvl="0" indent="-171450">
              <a:buFont typeface="Arial" panose="020B0604020202020204" pitchFamily="34" charset="0"/>
              <a:buChar char="•"/>
            </a:pPr>
            <a:r>
              <a:rPr lang="en-US" dirty="0"/>
              <a:t>Contrast contingency theories of leadership.</a:t>
            </a:r>
          </a:p>
          <a:p>
            <a:pPr marL="171450" lvl="0" indent="-171450">
              <a:buFont typeface="Arial" panose="020B0604020202020204" pitchFamily="34" charset="0"/>
              <a:buChar char="•"/>
            </a:pPr>
            <a:r>
              <a:rPr lang="en-US" dirty="0"/>
              <a:t>Describe the contemporary theories of leadership and their relationship to foundational theories. </a:t>
            </a:r>
          </a:p>
        </p:txBody>
      </p:sp>
      <p:sp>
        <p:nvSpPr>
          <p:cNvPr id="4" name="Slide Number Placeholder 3"/>
          <p:cNvSpPr>
            <a:spLocks noGrp="1"/>
          </p:cNvSpPr>
          <p:nvPr>
            <p:ph type="sldNum" sz="quarter" idx="10"/>
          </p:nvPr>
        </p:nvSpPr>
        <p:spPr/>
        <p:txBody>
          <a:bodyPr/>
          <a:lstStyle/>
          <a:p>
            <a:fld id="{A73D6722-9B4D-4E29-B226-C325925A8118}" type="slidenum">
              <a:rPr lang="en-US" smtClean="0"/>
              <a:pPr/>
              <a:t>2</a:t>
            </a:fld>
            <a:endParaRPr lang="en-US" dirty="0"/>
          </a:p>
        </p:txBody>
      </p:sp>
    </p:spTree>
    <p:extLst>
      <p:ext uri="{BB962C8B-B14F-4D97-AF65-F5344CB8AC3E}">
        <p14:creationId xmlns:p14="http://schemas.microsoft.com/office/powerpoint/2010/main" val="32547142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t>The </a:t>
            </a:r>
            <a:r>
              <a:rPr lang="en-US" i="1" dirty="0"/>
              <a:t>leader-member exchange (LMX) theory </a:t>
            </a:r>
            <a:r>
              <a:rPr lang="en-US" dirty="0"/>
              <a:t>argues that because of time pressures, leaders establish a special relationship with a small group of their followers (see Exhibit 12-2). These individuals make up the in-group—they are trusted, get a disproportionate amount of the leader’s attention, and are more likely to receive special privileges. The theory proposes that early in the history of the interaction between a leader and a given follower, the leader implicitly categorizes the follower as an “in” or an “out” and that relationship is relatively stable over time. The leader does the choosing on the basis of the follower’s characteristics. </a:t>
            </a:r>
          </a:p>
          <a:p>
            <a:pPr eaLnBrk="1" hangingPunct="1">
              <a:spcBef>
                <a:spcPct val="0"/>
              </a:spcBef>
            </a:pPr>
            <a:endParaRPr lang="en-US" dirty="0"/>
          </a:p>
          <a:p>
            <a:pPr>
              <a:spcBef>
                <a:spcPct val="0"/>
              </a:spcBef>
            </a:pPr>
            <a:r>
              <a:rPr lang="en-US" dirty="0"/>
              <a:t>Research to test LMX theory has been generally supportive, with substantive evidence that leaders do differentiate among followers.</a:t>
            </a:r>
            <a:r>
              <a:rPr lang="en-US" baseline="0" dirty="0"/>
              <a:t> </a:t>
            </a:r>
            <a:r>
              <a:rPr lang="en-US" dirty="0"/>
              <a:t>These disparities are far from random; and followers with in-group status will have higher performance ratings, engage in more helping or “citizenship” behaviors at work, engage in less deviant or “counterproductive” behaviors at work, and report greater satisfaction with their superior. </a:t>
            </a:r>
          </a:p>
          <a:p>
            <a:pPr eaLnBrk="1" hangingPunct="1">
              <a:spcBef>
                <a:spcPct val="0"/>
              </a:spcBef>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20</a:t>
            </a:fld>
            <a:endParaRPr lang="en-US" dirty="0"/>
          </a:p>
        </p:txBody>
      </p:sp>
    </p:spTree>
    <p:extLst>
      <p:ext uri="{BB962C8B-B14F-4D97-AF65-F5344CB8AC3E}">
        <p14:creationId xmlns:p14="http://schemas.microsoft.com/office/powerpoint/2010/main" val="28007376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t>Charismatic leadership theory was proposed by Robert House,</a:t>
            </a:r>
            <a:r>
              <a:rPr lang="en-US" baseline="0" dirty="0"/>
              <a:t> stating that f</a:t>
            </a:r>
            <a:r>
              <a:rPr lang="en-US" dirty="0"/>
              <a:t>ollowers make attributes of heroic or extraordinary leadership abilities when they observe certain behaviors,</a:t>
            </a:r>
            <a:r>
              <a:rPr lang="en-US" baseline="0" dirty="0"/>
              <a:t> as seen in</a:t>
            </a:r>
            <a:r>
              <a:rPr lang="en-US" dirty="0"/>
              <a:t> Exhibit 12-3. General characteristics are: they have vision; they are willing to take personal risk; they are sensitive to followers’ needs; and they exhibit extraordinary behaviors.</a:t>
            </a:r>
          </a:p>
        </p:txBody>
      </p:sp>
      <p:sp>
        <p:nvSpPr>
          <p:cNvPr id="4" name="Slide Number Placeholder 3"/>
          <p:cNvSpPr>
            <a:spLocks noGrp="1"/>
          </p:cNvSpPr>
          <p:nvPr>
            <p:ph type="sldNum" sz="quarter" idx="10"/>
          </p:nvPr>
        </p:nvSpPr>
        <p:spPr/>
        <p:txBody>
          <a:bodyPr/>
          <a:lstStyle/>
          <a:p>
            <a:fld id="{A73D6722-9B4D-4E29-B226-C325925A8118}" type="slidenum">
              <a:rPr lang="en-US" smtClean="0"/>
              <a:pPr/>
              <a:t>21</a:t>
            </a:fld>
            <a:endParaRPr lang="en-US" dirty="0"/>
          </a:p>
        </p:txBody>
      </p:sp>
    </p:spTree>
    <p:extLst>
      <p:ext uri="{BB962C8B-B14F-4D97-AF65-F5344CB8AC3E}">
        <p14:creationId xmlns:p14="http://schemas.microsoft.com/office/powerpoint/2010/main" val="25267514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t>Are charismatic leaders born or made? Some individuals are born with traits that make them charismatic. Most experts believe individuals can also be trained to exhibit charismatic behavior.</a:t>
            </a:r>
          </a:p>
          <a:p>
            <a:pPr eaLnBrk="1" hangingPunct="1">
              <a:spcBef>
                <a:spcPct val="0"/>
              </a:spcBef>
            </a:pPr>
            <a:endParaRPr lang="en-US" dirty="0"/>
          </a:p>
          <a:p>
            <a:pPr>
              <a:spcBef>
                <a:spcPct val="0"/>
              </a:spcBef>
            </a:pPr>
            <a:r>
              <a:rPr lang="en-US" dirty="0"/>
              <a:t>To further develop an aura of charisma, use your passion as a catalyst for generating enthusiasm. Speak in an animated voice, reinforce your message with eye contact and facial expressions, and gesture for emphasis. Bring out the potential in followers by tapping into their emotions, and create a bond that inspires them. Remember, enthusiasm is contagious!</a:t>
            </a:r>
          </a:p>
        </p:txBody>
      </p:sp>
      <p:sp>
        <p:nvSpPr>
          <p:cNvPr id="4" name="Slide Number Placeholder 3"/>
          <p:cNvSpPr>
            <a:spLocks noGrp="1"/>
          </p:cNvSpPr>
          <p:nvPr>
            <p:ph type="sldNum" sz="quarter" idx="10"/>
          </p:nvPr>
        </p:nvSpPr>
        <p:spPr/>
        <p:txBody>
          <a:bodyPr/>
          <a:lstStyle/>
          <a:p>
            <a:fld id="{A73D6722-9B4D-4E29-B226-C325925A8118}" type="slidenum">
              <a:rPr lang="en-US" smtClean="0"/>
              <a:pPr/>
              <a:t>22</a:t>
            </a:fld>
            <a:endParaRPr lang="en-US" dirty="0"/>
          </a:p>
        </p:txBody>
      </p:sp>
    </p:spTree>
    <p:extLst>
      <p:ext uri="{BB962C8B-B14F-4D97-AF65-F5344CB8AC3E}">
        <p14:creationId xmlns:p14="http://schemas.microsoft.com/office/powerpoint/2010/main" val="21905070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How does a charismatic leader influence followers? By articulating an appealing vision, developing an accompanying vision statement, conveying a new set of values, and demonstrating courage and conviction about the vision. Followers “catch” the emotions their leader is conveying.</a:t>
            </a:r>
          </a:p>
        </p:txBody>
      </p:sp>
      <p:sp>
        <p:nvSpPr>
          <p:cNvPr id="4" name="Slide Number Placeholder 3"/>
          <p:cNvSpPr>
            <a:spLocks noGrp="1"/>
          </p:cNvSpPr>
          <p:nvPr>
            <p:ph type="sldNum" sz="quarter" idx="10"/>
          </p:nvPr>
        </p:nvSpPr>
        <p:spPr/>
        <p:txBody>
          <a:bodyPr/>
          <a:lstStyle/>
          <a:p>
            <a:fld id="{A73D6722-9B4D-4E29-B226-C325925A8118}" type="slidenum">
              <a:rPr lang="en-US" smtClean="0"/>
              <a:pPr/>
              <a:t>23</a:t>
            </a:fld>
            <a:endParaRPr lang="en-US" dirty="0"/>
          </a:p>
        </p:txBody>
      </p:sp>
    </p:spTree>
    <p:extLst>
      <p:ext uri="{BB962C8B-B14F-4D97-AF65-F5344CB8AC3E}">
        <p14:creationId xmlns:p14="http://schemas.microsoft.com/office/powerpoint/2010/main" val="32279575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Does effective charismatic leadership depend on the situation? Charisma appears to be most appropriate when the follower’s task has an ideological component or when the environment involves a high degree of stress and uncertainty. People are especially receptive when they sense a crisis or when they are under stress.</a:t>
            </a:r>
          </a:p>
          <a:p>
            <a:r>
              <a:rPr lang="en-US" dirty="0"/>
              <a:t>This may explain why, when charismatic leaders surface, it’s more likely to be in politics, religion, wartime; or when a business firm is in its infancy or facing a life-threatening crisis. </a:t>
            </a:r>
          </a:p>
        </p:txBody>
      </p:sp>
      <p:sp>
        <p:nvSpPr>
          <p:cNvPr id="4" name="Slide Number Placeholder 3"/>
          <p:cNvSpPr>
            <a:spLocks noGrp="1"/>
          </p:cNvSpPr>
          <p:nvPr>
            <p:ph type="sldNum" sz="quarter" idx="10"/>
          </p:nvPr>
        </p:nvSpPr>
        <p:spPr/>
        <p:txBody>
          <a:bodyPr/>
          <a:lstStyle/>
          <a:p>
            <a:fld id="{A73D6722-9B4D-4E29-B226-C325925A8118}" type="slidenum">
              <a:rPr lang="en-US" smtClean="0"/>
              <a:pPr/>
              <a:t>24</a:t>
            </a:fld>
            <a:endParaRPr lang="en-US" dirty="0"/>
          </a:p>
        </p:txBody>
      </p:sp>
    </p:spTree>
    <p:extLst>
      <p:ext uri="{BB962C8B-B14F-4D97-AF65-F5344CB8AC3E}">
        <p14:creationId xmlns:p14="http://schemas.microsoft.com/office/powerpoint/2010/main" val="37910587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t>Some charismatic leaders don’t necessarily act in the best interest of their companies, allowing their personal goals to override the goals of the organization. The results at companies such as Enron, Tyco, WorldCom, and HealthSouth are examples of leaders who recklessly used organizational resources for their personal benefit and executives who violated laws and ethical boundaries to inflate stock prices,</a:t>
            </a:r>
            <a:r>
              <a:rPr lang="en-US" baseline="0" dirty="0"/>
              <a:t> allowing</a:t>
            </a:r>
            <a:r>
              <a:rPr lang="en-US" dirty="0"/>
              <a:t> leaders to cash in millions of dollars in stock options. </a:t>
            </a:r>
          </a:p>
          <a:p>
            <a:pPr eaLnBrk="1" hangingPunct="1">
              <a:spcBef>
                <a:spcPct val="0"/>
              </a:spcBef>
            </a:pPr>
            <a:endParaRPr lang="en-US" dirty="0"/>
          </a:p>
          <a:p>
            <a:pPr eaLnBrk="1" hangingPunct="1">
              <a:spcBef>
                <a:spcPct val="0"/>
              </a:spcBef>
            </a:pPr>
            <a:r>
              <a:rPr lang="en-US" dirty="0"/>
              <a:t>It’s little wonder research has shown that individuals who are narcissistic are also higher in some behaviors associated with charismatic leadership. It’s not that charismatic leadership isn’t effective; overall, it is. But a charismatic leader isn’t always the answer. Success depends, to some extent, on the situation and on the leader’s vision. </a:t>
            </a:r>
          </a:p>
        </p:txBody>
      </p:sp>
      <p:sp>
        <p:nvSpPr>
          <p:cNvPr id="4" name="Slide Number Placeholder 3"/>
          <p:cNvSpPr>
            <a:spLocks noGrp="1"/>
          </p:cNvSpPr>
          <p:nvPr>
            <p:ph type="sldNum" sz="quarter" idx="10"/>
          </p:nvPr>
        </p:nvSpPr>
        <p:spPr/>
        <p:txBody>
          <a:bodyPr/>
          <a:lstStyle/>
          <a:p>
            <a:fld id="{A73D6722-9B4D-4E29-B226-C325925A8118}" type="slidenum">
              <a:rPr lang="en-US" smtClean="0"/>
              <a:pPr/>
              <a:t>25</a:t>
            </a:fld>
            <a:endParaRPr lang="en-US" dirty="0"/>
          </a:p>
        </p:txBody>
      </p:sp>
    </p:spTree>
    <p:extLst>
      <p:ext uri="{BB962C8B-B14F-4D97-AF65-F5344CB8AC3E}">
        <p14:creationId xmlns:p14="http://schemas.microsoft.com/office/powerpoint/2010/main" val="28434345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t>A stream of research has focused on differentiating between </a:t>
            </a:r>
            <a:r>
              <a:rPr lang="en-US" i="1" dirty="0"/>
              <a:t>transactional leaders </a:t>
            </a:r>
            <a:r>
              <a:rPr lang="en-US" dirty="0"/>
              <a:t>and </a:t>
            </a:r>
            <a:r>
              <a:rPr lang="en-US" i="1" dirty="0"/>
              <a:t>transformational leaders</a:t>
            </a:r>
            <a:r>
              <a:rPr lang="en-US" dirty="0"/>
              <a:t>. </a:t>
            </a:r>
          </a:p>
          <a:p>
            <a:pPr eaLnBrk="1" hangingPunct="1">
              <a:spcBef>
                <a:spcPct val="0"/>
              </a:spcBef>
            </a:pPr>
            <a:endParaRPr lang="en-US" dirty="0"/>
          </a:p>
          <a:p>
            <a:pPr>
              <a:spcBef>
                <a:spcPct val="0"/>
              </a:spcBef>
            </a:pPr>
            <a:r>
              <a:rPr lang="en-US" i="1" dirty="0"/>
              <a:t>Transactional leaders </a:t>
            </a:r>
            <a:r>
              <a:rPr lang="en-US" dirty="0"/>
              <a:t>guide or motivate their followers in the direction of established goals by clarifying role and task requirements.</a:t>
            </a:r>
          </a:p>
          <a:p>
            <a:pPr eaLnBrk="1" hangingPunct="1">
              <a:spcBef>
                <a:spcPct val="0"/>
              </a:spcBef>
            </a:pPr>
            <a:endParaRPr lang="en-US" dirty="0"/>
          </a:p>
          <a:p>
            <a:pPr eaLnBrk="1" hangingPunct="1">
              <a:spcBef>
                <a:spcPct val="0"/>
              </a:spcBef>
            </a:pPr>
            <a:r>
              <a:rPr lang="en-US" i="1" dirty="0"/>
              <a:t>Transformational leaders </a:t>
            </a:r>
            <a:r>
              <a:rPr lang="en-US" dirty="0"/>
              <a:t>inspire followers to transcend their own self-interests for the good of the organization. They change followers’ awareness of issues by helping them to look at old problems in new ways; and they are able to excite, arouse, and inspire followers to put out extra effort to achieve group goals. </a:t>
            </a:r>
          </a:p>
          <a:p>
            <a:pPr eaLnBrk="1" hangingPunct="1">
              <a:spcBef>
                <a:spcPct val="0"/>
              </a:spcBef>
            </a:pPr>
            <a:endParaRPr lang="en-US" dirty="0"/>
          </a:p>
          <a:p>
            <a:pPr eaLnBrk="1" hangingPunct="1">
              <a:spcBef>
                <a:spcPct val="0"/>
              </a:spcBef>
            </a:pPr>
            <a:r>
              <a:rPr lang="en-US" dirty="0"/>
              <a:t>Exhibit 12-4 shows that transformational leadership builds on transactional leadership and produces levels of follower effort and performance beyond what transactional leadership alone can do. Transactional and transformational leadership complement each other; they aren’t opposing approaches to getting things done. The best leaders are transactional </a:t>
            </a:r>
            <a:r>
              <a:rPr lang="en-US" i="1" dirty="0"/>
              <a:t>and</a:t>
            </a:r>
            <a:r>
              <a:rPr lang="en-US" dirty="0"/>
              <a:t> transformational. </a:t>
            </a:r>
          </a:p>
        </p:txBody>
      </p:sp>
      <p:sp>
        <p:nvSpPr>
          <p:cNvPr id="4" name="Slide Number Placeholder 3"/>
          <p:cNvSpPr>
            <a:spLocks noGrp="1"/>
          </p:cNvSpPr>
          <p:nvPr>
            <p:ph type="sldNum" sz="quarter" idx="10"/>
          </p:nvPr>
        </p:nvSpPr>
        <p:spPr/>
        <p:txBody>
          <a:bodyPr/>
          <a:lstStyle/>
          <a:p>
            <a:fld id="{A73D6722-9B4D-4E29-B226-C325925A8118}" type="slidenum">
              <a:rPr lang="en-US" smtClean="0"/>
              <a:pPr/>
              <a:t>26</a:t>
            </a:fld>
            <a:endParaRPr lang="en-US" dirty="0"/>
          </a:p>
        </p:txBody>
      </p:sp>
    </p:spTree>
    <p:extLst>
      <p:ext uri="{BB962C8B-B14F-4D97-AF65-F5344CB8AC3E}">
        <p14:creationId xmlns:p14="http://schemas.microsoft.com/office/powerpoint/2010/main" val="1997591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t>Exhibit 12-5 shows the full range of the leadership model.</a:t>
            </a:r>
          </a:p>
          <a:p>
            <a:pPr eaLnBrk="1" hangingPunct="1">
              <a:spcBef>
                <a:spcPct val="0"/>
              </a:spcBef>
            </a:pPr>
            <a:endParaRPr lang="en-US" dirty="0"/>
          </a:p>
          <a:p>
            <a:pPr eaLnBrk="1" hangingPunct="1">
              <a:spcBef>
                <a:spcPct val="0"/>
              </a:spcBef>
            </a:pPr>
            <a:r>
              <a:rPr lang="en-US" dirty="0"/>
              <a:t>Laissez-faire is the most passive and least effective type,</a:t>
            </a:r>
            <a:r>
              <a:rPr lang="en-US" baseline="0" dirty="0"/>
              <a:t> while m</a:t>
            </a:r>
            <a:r>
              <a:rPr lang="en-US" dirty="0"/>
              <a:t>anagement by exception is slightly better. Contingent reward leadership can be effective, but will not get employees to go above and beyond the call of duty.</a:t>
            </a:r>
          </a:p>
          <a:p>
            <a:pPr eaLnBrk="1" hangingPunct="1">
              <a:spcBef>
                <a:spcPct val="0"/>
              </a:spcBef>
            </a:pPr>
            <a:endParaRPr lang="en-US" dirty="0"/>
          </a:p>
          <a:p>
            <a:pPr eaLnBrk="1" hangingPunct="1">
              <a:spcBef>
                <a:spcPct val="0"/>
              </a:spcBef>
            </a:pPr>
            <a:r>
              <a:rPr lang="en-US" dirty="0"/>
              <a:t>The remaining four correspond to transformational leadership: individualized consideration, intellectual stimulation, inspirational motivation, and idealized influence.</a:t>
            </a:r>
            <a:r>
              <a:rPr lang="en-US" baseline="0" dirty="0"/>
              <a:t> </a:t>
            </a:r>
            <a:r>
              <a:rPr lang="en-US" dirty="0"/>
              <a:t>Leaders are generally more effective when they regularly use the four I’s. Only with these styles are leaders able to motivate followers to perform above expectations and transcend their self-interests for the sake of the organization. </a:t>
            </a:r>
          </a:p>
        </p:txBody>
      </p:sp>
      <p:sp>
        <p:nvSpPr>
          <p:cNvPr id="4" name="Slide Number Placeholder 3"/>
          <p:cNvSpPr>
            <a:spLocks noGrp="1"/>
          </p:cNvSpPr>
          <p:nvPr>
            <p:ph type="sldNum" sz="quarter" idx="10"/>
          </p:nvPr>
        </p:nvSpPr>
        <p:spPr/>
        <p:txBody>
          <a:bodyPr/>
          <a:lstStyle/>
          <a:p>
            <a:fld id="{A73D6722-9B4D-4E29-B226-C325925A8118}" type="slidenum">
              <a:rPr lang="en-US" smtClean="0"/>
              <a:pPr/>
              <a:t>27</a:t>
            </a:fld>
            <a:endParaRPr lang="en-US" dirty="0"/>
          </a:p>
        </p:txBody>
      </p:sp>
    </p:spTree>
    <p:extLst>
      <p:ext uri="{BB962C8B-B14F-4D97-AF65-F5344CB8AC3E}">
        <p14:creationId xmlns:p14="http://schemas.microsoft.com/office/powerpoint/2010/main" val="41840533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9600" y="3276600"/>
            <a:ext cx="5486400" cy="4114800"/>
          </a:xfrm>
        </p:spPr>
        <p:txBody>
          <a:bodyPr/>
          <a:lstStyle/>
          <a:p>
            <a:pPr>
              <a:spcBef>
                <a:spcPct val="0"/>
              </a:spcBef>
            </a:pPr>
            <a:r>
              <a:rPr lang="en-US" dirty="0"/>
              <a:t>Overall, most research suggests that the reason transformational leadership works is that it inspires and motivates followers. For example, research in Germany and Switzerland found that transformational leadership improves employee job satisfaction, self-efficacy, and commitment to the leader by fulfilling follower autonomy, competence, and relatedness needs (see self-determination theory, Chapter 7)</a:t>
            </a:r>
          </a:p>
          <a:p>
            <a:pPr>
              <a:spcBef>
                <a:spcPct val="0"/>
              </a:spcBef>
            </a:pPr>
            <a:endParaRPr lang="en-US" dirty="0"/>
          </a:p>
          <a:p>
            <a:pPr>
              <a:spcBef>
                <a:spcPct val="0"/>
              </a:spcBef>
            </a:pPr>
            <a:r>
              <a:rPr lang="en-US" dirty="0"/>
              <a:t>One study found that transformational leadership leads to increased job performance and OCB by empowering employees (see Chapter 3), especially in more “organic” organizations (i.e., organizations that are adaptive and that have fluid roles, shared values, and reciprocal communication). Other research in China found that transformational leadership positively influenced workers’ helping behaviors through improving employee trust in their leaders along with prosocial motivation. Finally, multiple studies in Israel and the United Kingdom suggest that transformational leadership can improve workplace safety by increasing intrinsic motivation and prevention focus (see Chapter 7).</a:t>
            </a:r>
          </a:p>
          <a:p>
            <a:pPr>
              <a:spcBef>
                <a:spcPct val="0"/>
              </a:spcBef>
            </a:pPr>
            <a:endParaRPr lang="en-US" dirty="0"/>
          </a:p>
          <a:p>
            <a:pPr eaLnBrk="1" hangingPunct="1">
              <a:spcBef>
                <a:spcPct val="0"/>
              </a:spcBef>
            </a:pPr>
            <a:r>
              <a:rPr lang="en-US" dirty="0"/>
              <a:t>Companies with transformational leaders also show greater agreement among top managers about the organization’s goals, which yields superior organizational performance. </a:t>
            </a:r>
          </a:p>
          <a:p>
            <a:pPr eaLnBrk="1" hangingPunct="1">
              <a:spcBef>
                <a:spcPct val="0"/>
              </a:spcBef>
            </a:pPr>
            <a:endParaRPr lang="en-US" dirty="0"/>
          </a:p>
          <a:p>
            <a:pPr eaLnBrk="1" hangingPunct="1">
              <a:spcBef>
                <a:spcPct val="0"/>
              </a:spcBef>
            </a:pPr>
            <a:r>
              <a:rPr lang="en-US" dirty="0"/>
              <a:t>The Israeli military has seen similar results, showing that transformational leaders improve performance by building consensus among group members. Transformational leaders are able to increase follower self-efficacy, giving the group a “can do” spirit. </a:t>
            </a:r>
          </a:p>
        </p:txBody>
      </p:sp>
      <p:sp>
        <p:nvSpPr>
          <p:cNvPr id="4" name="Slide Number Placeholder 3"/>
          <p:cNvSpPr>
            <a:spLocks noGrp="1"/>
          </p:cNvSpPr>
          <p:nvPr>
            <p:ph type="sldNum" sz="quarter" idx="10"/>
          </p:nvPr>
        </p:nvSpPr>
        <p:spPr/>
        <p:txBody>
          <a:bodyPr/>
          <a:lstStyle/>
          <a:p>
            <a:fld id="{A73D6722-9B4D-4E29-B226-C325925A8118}" type="slidenum">
              <a:rPr lang="en-US" smtClean="0"/>
              <a:pPr/>
              <a:t>28</a:t>
            </a:fld>
            <a:endParaRPr lang="en-US" dirty="0"/>
          </a:p>
        </p:txBody>
      </p:sp>
    </p:spTree>
    <p:extLst>
      <p:ext uri="{BB962C8B-B14F-4D97-AF65-F5344CB8AC3E}">
        <p14:creationId xmlns:p14="http://schemas.microsoft.com/office/powerpoint/2010/main" val="9661808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t>Transformational leadership has been supported at diverse job levels and occupations (school principals, teachers, marine commanders, ministers, presidents of MBA associations, military cadets, union shop stewards, sales reps),</a:t>
            </a:r>
            <a:r>
              <a:rPr lang="en-US" baseline="0" dirty="0"/>
              <a:t> but it </a:t>
            </a:r>
            <a:r>
              <a:rPr lang="en-US" dirty="0"/>
              <a:t>isn’t equally effective in all situations. </a:t>
            </a:r>
          </a:p>
          <a:p>
            <a:pPr eaLnBrk="1" hangingPunct="1">
              <a:spcBef>
                <a:spcPct val="0"/>
              </a:spcBef>
            </a:pPr>
            <a:endParaRPr lang="en-US" dirty="0"/>
          </a:p>
          <a:p>
            <a:pPr>
              <a:spcBef>
                <a:spcPct val="0"/>
              </a:spcBef>
            </a:pPr>
            <a:r>
              <a:rPr lang="en-US" baseline="0" dirty="0"/>
              <a:t>T</a:t>
            </a:r>
            <a:r>
              <a:rPr lang="en-US" dirty="0"/>
              <a:t>ransformational leadership has a greater impact on the bottom line in smaller, privately held firms than in more complex organizations. Transformational leadership may also be more effective when leaders can directly interact with the workforce to make decisions (when they have high task autonomy) than when they report to an external board of directors or deal with a complex bureaucratic structure. </a:t>
            </a:r>
          </a:p>
          <a:p>
            <a:pPr eaLnBrk="1" hangingPunct="1">
              <a:spcBef>
                <a:spcPct val="0"/>
              </a:spcBef>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29</a:t>
            </a:fld>
            <a:endParaRPr lang="en-US" dirty="0"/>
          </a:p>
        </p:txBody>
      </p:sp>
    </p:spTree>
    <p:extLst>
      <p:ext uri="{BB962C8B-B14F-4D97-AF65-F5344CB8AC3E}">
        <p14:creationId xmlns:p14="http://schemas.microsoft.com/office/powerpoint/2010/main" val="3270151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t>Additional objectives</a:t>
            </a:r>
            <a:r>
              <a:rPr lang="en-US" baseline="0" dirty="0"/>
              <a:t> for this chapter.</a:t>
            </a:r>
            <a:endParaRPr lang="en-US" dirty="0"/>
          </a:p>
          <a:p>
            <a:pPr marL="171450" lvl="0" indent="-171450">
              <a:buFont typeface="Arial" panose="020B0604020202020204" pitchFamily="34" charset="0"/>
              <a:buChar char="•"/>
            </a:pPr>
            <a:r>
              <a:rPr lang="en-US" dirty="0"/>
              <a:t>Discuss the roles of leaders in creating ethical organizations.</a:t>
            </a:r>
          </a:p>
          <a:p>
            <a:pPr marL="171450" lvl="0" indent="-171450">
              <a:buFont typeface="Arial" panose="020B0604020202020204" pitchFamily="34" charset="0"/>
              <a:buChar char="•"/>
            </a:pPr>
            <a:r>
              <a:rPr lang="en-US" dirty="0"/>
              <a:t>Describe how leaders can have a positive impact on their organizations through building trust and mentoring.</a:t>
            </a:r>
          </a:p>
          <a:p>
            <a:pPr marL="171450" lvl="0" indent="-171450">
              <a:buFont typeface="Arial" panose="020B0604020202020204" pitchFamily="34" charset="0"/>
              <a:buChar char="•"/>
            </a:pPr>
            <a:r>
              <a:rPr lang="en-US" dirty="0"/>
              <a:t>Identify the challenges to our understanding of leadership.</a:t>
            </a:r>
            <a:endParaRPr lang="en-US" altLang="en-US" sz="1200" dirty="0">
              <a:solidFill>
                <a:schemeClr val="tx1">
                  <a:lumMod val="75000"/>
                  <a:lumOff val="25000"/>
                </a:schemeClr>
              </a:solidFill>
              <a:ea typeface="ＭＳ Ｐゴシック" pitchFamily="34" charset="-128"/>
              <a:cs typeface="Lucida Sans Unicode" pitchFamily="34"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3</a:t>
            </a:fld>
            <a:endParaRPr lang="en-US" dirty="0"/>
          </a:p>
        </p:txBody>
      </p:sp>
    </p:spTree>
    <p:extLst>
      <p:ext uri="{BB962C8B-B14F-4D97-AF65-F5344CB8AC3E}">
        <p14:creationId xmlns:p14="http://schemas.microsoft.com/office/powerpoint/2010/main" val="4713342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comparing transformational leadership with transactional leadership, research indicates transformational leadership is more strongly correlated than transactional leadership a variety of workplace outcomes.</a:t>
            </a:r>
          </a:p>
          <a:p>
            <a:r>
              <a:rPr lang="en-US" dirty="0"/>
              <a:t>However, transformational leadership theory is not perfect. The full range of leadership model shows a clear division between transactional and transformational leadership that may not fully exist in effective leadership. </a:t>
            </a:r>
          </a:p>
          <a:p>
            <a:r>
              <a:rPr lang="en-US" dirty="0"/>
              <a:t>And contrary to the full range of leadership model, the four I’s of transformational leadership are not always superior in effectiveness to transactional leadership; contingent reward leadership, in which leaders dole out rewards as certain goals are reached by employees, sometimes works as well as transformational leadership. </a:t>
            </a:r>
          </a:p>
          <a:p>
            <a:r>
              <a:rPr lang="en-US" dirty="0"/>
              <a:t>More research is needed, but the general supportable conclusion is that transformational leadership is desirable and effective, given the right application.</a:t>
            </a:r>
          </a:p>
        </p:txBody>
      </p:sp>
      <p:sp>
        <p:nvSpPr>
          <p:cNvPr id="4" name="Slide Number Placeholder 3"/>
          <p:cNvSpPr>
            <a:spLocks noGrp="1"/>
          </p:cNvSpPr>
          <p:nvPr>
            <p:ph type="sldNum" sz="quarter" idx="10"/>
          </p:nvPr>
        </p:nvSpPr>
        <p:spPr/>
        <p:txBody>
          <a:bodyPr/>
          <a:lstStyle/>
          <a:p>
            <a:fld id="{A73D6722-9B4D-4E29-B226-C325925A8118}" type="slidenum">
              <a:rPr lang="en-US" smtClean="0"/>
              <a:pPr/>
              <a:t>30</a:t>
            </a:fld>
            <a:endParaRPr lang="en-US" dirty="0"/>
          </a:p>
        </p:txBody>
      </p:sp>
    </p:spTree>
    <p:extLst>
      <p:ext uri="{BB962C8B-B14F-4D97-AF65-F5344CB8AC3E}">
        <p14:creationId xmlns:p14="http://schemas.microsoft.com/office/powerpoint/2010/main" val="7442238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Charismatic leadership places somewhat more emphasis on the way leaders communicate (are they passionate and dynamic?), while transformational leadership focuses more on what they are communicating (is it a compelling vision?). </a:t>
            </a:r>
          </a:p>
          <a:p>
            <a:r>
              <a:rPr lang="en-US" dirty="0"/>
              <a:t>Still, the theories are more alike than different. At their heart, both focus on the leader’s ability to inspire followers, and sometimes they do so in the same way. Because of this, some researchers believe the concepts are somewhat interchangeable.</a:t>
            </a:r>
          </a:p>
        </p:txBody>
      </p:sp>
      <p:sp>
        <p:nvSpPr>
          <p:cNvPr id="4" name="Slide Number Placeholder 3"/>
          <p:cNvSpPr>
            <a:spLocks noGrp="1"/>
          </p:cNvSpPr>
          <p:nvPr>
            <p:ph type="sldNum" sz="quarter" idx="10"/>
          </p:nvPr>
        </p:nvSpPr>
        <p:spPr/>
        <p:txBody>
          <a:bodyPr/>
          <a:lstStyle/>
          <a:p>
            <a:fld id="{A73D6722-9B4D-4E29-B226-C325925A8118}" type="slidenum">
              <a:rPr lang="en-US" smtClean="0"/>
              <a:pPr/>
              <a:t>31</a:t>
            </a:fld>
            <a:endParaRPr lang="en-US" dirty="0"/>
          </a:p>
        </p:txBody>
      </p:sp>
    </p:spTree>
    <p:extLst>
      <p:ext uri="{BB962C8B-B14F-4D97-AF65-F5344CB8AC3E}">
        <p14:creationId xmlns:p14="http://schemas.microsoft.com/office/powerpoint/2010/main" val="9784937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t>What is authentic leadership? Authentic leaders know who they are. They know what they believe in and value. And they act on those values and beliefs openly and candidly.</a:t>
            </a:r>
            <a:r>
              <a:rPr lang="en-US" baseline="0" dirty="0"/>
              <a:t> </a:t>
            </a:r>
            <a:r>
              <a:rPr lang="en-US" dirty="0">
                <a:cs typeface="Arial" charset="0"/>
              </a:rPr>
              <a:t>The result:</a:t>
            </a:r>
            <a:r>
              <a:rPr lang="en-US" baseline="0" dirty="0">
                <a:cs typeface="Arial" charset="0"/>
              </a:rPr>
              <a:t> </a:t>
            </a:r>
            <a:r>
              <a:rPr lang="en-US" dirty="0">
                <a:cs typeface="Arial" charset="0"/>
              </a:rPr>
              <a:t>people come to have faith in them.</a:t>
            </a:r>
            <a:endParaRPr lang="en-US" dirty="0">
              <a:effectLst/>
              <a:cs typeface="Arial" charset="0"/>
            </a:endParaRPr>
          </a:p>
          <a:p>
            <a:pPr marL="0" marR="0" lvl="2" indent="0" algn="l" defTabSz="457200" rtl="0" eaLnBrk="1" fontAlgn="base" latinLnBrk="0" hangingPunct="1">
              <a:lnSpc>
                <a:spcPct val="100000"/>
              </a:lnSpc>
              <a:spcBef>
                <a:spcPct val="0"/>
              </a:spcBef>
              <a:spcAft>
                <a:spcPct val="0"/>
              </a:spcAft>
              <a:buClrTx/>
              <a:buSzTx/>
              <a:buFontTx/>
              <a:buNone/>
              <a:tabLst/>
              <a:defRPr/>
            </a:pPr>
            <a:endParaRPr lang="en-US" sz="1200" kern="1200" dirty="0">
              <a:solidFill>
                <a:schemeClr val="tx1"/>
              </a:solidFill>
              <a:effectLst/>
              <a:latin typeface="+mn-lt"/>
              <a:ea typeface="+mn-ea"/>
              <a:cs typeface="+mn-cs"/>
            </a:endParaRPr>
          </a:p>
          <a:p>
            <a:pPr marL="0" marR="0" lvl="2" indent="0" algn="l" defTabSz="457200" rtl="0" eaLnBrk="1" fontAlgn="base" latinLnBrk="0" hangingPunct="1">
              <a:lnSpc>
                <a:spcPct val="100000"/>
              </a:lnSpc>
              <a:spcBef>
                <a:spcPct val="0"/>
              </a:spcBef>
              <a:spcAft>
                <a:spcPct val="0"/>
              </a:spcAft>
              <a:buClrTx/>
              <a:buSzTx/>
              <a:buFontTx/>
              <a:buNone/>
              <a:tabLst/>
              <a:defRPr/>
            </a:pPr>
            <a:r>
              <a:rPr lang="en-US" sz="1200" kern="1200" dirty="0">
                <a:solidFill>
                  <a:schemeClr val="tx1"/>
                </a:solidFill>
                <a:effectLst/>
                <a:latin typeface="+mn-lt"/>
                <a:ea typeface="+mn-ea"/>
                <a:cs typeface="+mn-cs"/>
              </a:rPr>
              <a:t>Recent research indicates that authentic leadership, especially when shared among top management team members, created a positive energizing effect that heightened firm performance. </a:t>
            </a:r>
          </a:p>
          <a:p>
            <a:pPr marL="0" marR="0" lvl="2" indent="0" algn="l" defTabSz="457200" rtl="0" eaLnBrk="1" fontAlgn="base" latinLnBrk="0" hangingPunct="1">
              <a:lnSpc>
                <a:spcPct val="100000"/>
              </a:lnSpc>
              <a:spcBef>
                <a:spcPct val="0"/>
              </a:spcBef>
              <a:spcAft>
                <a:spcPct val="0"/>
              </a:spcAft>
              <a:buClrTx/>
              <a:buSzTx/>
              <a:buFontTx/>
              <a:buNone/>
              <a:tabLst/>
              <a:defRPr/>
            </a:pPr>
            <a:endParaRPr lang="en-US" sz="1200" kern="1200" dirty="0">
              <a:solidFill>
                <a:schemeClr val="tx1"/>
              </a:solidFill>
              <a:effectLst/>
              <a:latin typeface="+mn-lt"/>
              <a:ea typeface="+mn-ea"/>
              <a:cs typeface="+mn-cs"/>
            </a:endParaRPr>
          </a:p>
          <a:p>
            <a:pPr marL="0" lvl="2" defTabSz="457200" fontAlgn="base">
              <a:spcBef>
                <a:spcPct val="0"/>
              </a:spcBef>
              <a:spcAft>
                <a:spcPct val="0"/>
              </a:spcAft>
              <a:defRPr/>
            </a:pPr>
            <a:r>
              <a:rPr lang="en-US" dirty="0"/>
              <a:t>Not only is authenticity important for leaders, it is important for followers, too. In a study of Belgian service companies, the joint authenticity of both leaders and followers led to the satisfaction of basic needs (see self-determination theory, Chapter 7), which in turn led to improvements in performance.</a:t>
            </a:r>
            <a:r>
              <a:rPr lang="en-US" baseline="30000" dirty="0"/>
              <a:t>86</a:t>
            </a:r>
            <a:r>
              <a:rPr lang="en-US" dirty="0"/>
              <a:t> Much like the group- and individual-focused transformational leadership findings from the previous section, both group- and individual perceptions of authenticity on follower outcomes.</a:t>
            </a:r>
          </a:p>
        </p:txBody>
      </p:sp>
      <p:sp>
        <p:nvSpPr>
          <p:cNvPr id="4" name="Slide Number Placeholder 3"/>
          <p:cNvSpPr>
            <a:spLocks noGrp="1"/>
          </p:cNvSpPr>
          <p:nvPr>
            <p:ph type="sldNum" sz="quarter" idx="10"/>
          </p:nvPr>
        </p:nvSpPr>
        <p:spPr/>
        <p:txBody>
          <a:bodyPr/>
          <a:lstStyle/>
          <a:p>
            <a:fld id="{A73D6722-9B4D-4E29-B226-C325925A8118}" type="slidenum">
              <a:rPr lang="en-US" smtClean="0"/>
              <a:pPr/>
              <a:t>32</a:t>
            </a:fld>
            <a:endParaRPr lang="en-US" dirty="0"/>
          </a:p>
        </p:txBody>
      </p:sp>
    </p:spTree>
    <p:extLst>
      <p:ext uri="{BB962C8B-B14F-4D97-AF65-F5344CB8AC3E}">
        <p14:creationId xmlns:p14="http://schemas.microsoft.com/office/powerpoint/2010/main" val="16144604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Ethics touches on leadership at a number of junctures. </a:t>
            </a:r>
            <a:r>
              <a:rPr lang="en-US" sz="1200" kern="1200" dirty="0">
                <a:solidFill>
                  <a:schemeClr val="tx1"/>
                </a:solidFill>
                <a:effectLst/>
                <a:latin typeface="+mn-lt"/>
                <a:ea typeface="+mn-ea"/>
                <a:cs typeface="+mn-cs"/>
              </a:rPr>
              <a:t>Leaders who treat their followers with fairness, especially by providing honest, frequent, and accurate information, are seen as more effective. </a:t>
            </a:r>
          </a:p>
          <a:p>
            <a:pPr lvl="0"/>
            <a:endParaRPr lang="en-US" sz="1200" kern="1200" dirty="0">
              <a:solidFill>
                <a:schemeClr val="tx1"/>
              </a:solidFill>
              <a:effectLst/>
              <a:latin typeface="+mn-lt"/>
              <a:ea typeface="+mn-ea"/>
              <a:cs typeface="+mn-cs"/>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Leaders must be willing to express their ethical beliefs and persuade others to follow their standards. To convey their beliefs, leaders should learn to express their moral convictions in statements that reflect values shared with their organization’s members.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Leaders need to set high ethical standards, demonstrate them through their own behavior, and encourage and reward integrity in others while avoiding abuses of power. </a:t>
            </a:r>
          </a:p>
          <a:p>
            <a:pPr lvl="0" defTabSz="457200" eaLnBrk="0" fontAlgn="base" hangingPunct="0">
              <a:spcBef>
                <a:spcPct val="30000"/>
              </a:spcBef>
              <a:spcAft>
                <a:spcPct val="0"/>
              </a:spcAft>
              <a:defRPr/>
            </a:pPr>
            <a:r>
              <a:rPr lang="en-US" dirty="0"/>
              <a:t>Leaders rated as highly ethical tend to be very positively evaluated by their subordinates, who are also more satisfied and committed to their jobs as well as experience less strain and turnover intentions.</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Efforts have been made by scholars to combine ethical and charismatic leadership into an idea of </a:t>
            </a:r>
            <a:r>
              <a:rPr lang="en-US" sz="1200" b="0" i="1" kern="1200" dirty="0">
                <a:solidFill>
                  <a:schemeClr val="tx1"/>
                </a:solidFill>
                <a:effectLst/>
                <a:latin typeface="+mn-lt"/>
                <a:ea typeface="+mn-ea"/>
                <a:cs typeface="+mn-cs"/>
              </a:rPr>
              <a:t>socialized charismatic leadership</a:t>
            </a:r>
            <a:r>
              <a:rPr lang="en-US" sz="1200" b="0" i="0" kern="1200" baseline="0" dirty="0">
                <a:solidFill>
                  <a:schemeClr val="tx1"/>
                </a:solidFill>
                <a:effectLst/>
                <a:latin typeface="+mn-lt"/>
                <a:ea typeface="+mn-ea"/>
                <a:cs typeface="+mn-cs"/>
              </a:rPr>
              <a:t> – leadership that conveys other-centered (not self-centered) </a:t>
            </a:r>
            <a:r>
              <a:rPr lang="en-US" dirty="0"/>
              <a:t>values by leaders who model ethical conduct.</a:t>
            </a:r>
          </a:p>
        </p:txBody>
      </p:sp>
      <p:sp>
        <p:nvSpPr>
          <p:cNvPr id="4" name="Slide Number Placeholder 3"/>
          <p:cNvSpPr>
            <a:spLocks noGrp="1"/>
          </p:cNvSpPr>
          <p:nvPr>
            <p:ph type="sldNum" sz="quarter" idx="10"/>
          </p:nvPr>
        </p:nvSpPr>
        <p:spPr/>
        <p:txBody>
          <a:bodyPr/>
          <a:lstStyle/>
          <a:p>
            <a:fld id="{A73D6722-9B4D-4E29-B226-C325925A8118}" type="slidenum">
              <a:rPr lang="en-US" smtClean="0"/>
              <a:pPr/>
              <a:t>33</a:t>
            </a:fld>
            <a:endParaRPr lang="en-US" dirty="0"/>
          </a:p>
        </p:txBody>
      </p:sp>
    </p:spTree>
    <p:extLst>
      <p:ext uri="{BB962C8B-B14F-4D97-AF65-F5344CB8AC3E}">
        <p14:creationId xmlns:p14="http://schemas.microsoft.com/office/powerpoint/2010/main" val="3260082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It can happen to anyone—we’re all capable of being abusive as managers.</a:t>
            </a:r>
            <a:r>
              <a:rPr lang="en-US" baseline="30000" dirty="0"/>
              <a:t>103</a:t>
            </a:r>
            <a:r>
              <a:rPr lang="en-US" dirty="0"/>
              <a:t> Frighteningly, some research suggests that when it does occur it can be costly: current estimates suggest that it costs organizations in the United States about 23.8 billion dollars per year.</a:t>
            </a:r>
            <a:r>
              <a:rPr lang="en-US" baseline="30000" dirty="0"/>
              <a:t> </a:t>
            </a:r>
          </a:p>
          <a:p>
            <a:pPr lvl="0"/>
            <a:r>
              <a:rPr lang="en-US" dirty="0"/>
              <a:t>The United States also has relatively low reported levels of abusive supervision in recent research—the highest ratings of abusive supervision are actually in the eastern hemisphere, including China, the Philippines, and Taiwan; with lower ratings in the United States, Canada, and India.</a:t>
            </a:r>
            <a:r>
              <a:rPr lang="en-US" baseline="30000" dirty="0"/>
              <a:t> </a:t>
            </a:r>
          </a:p>
          <a:p>
            <a:pPr lvl="0"/>
            <a:r>
              <a:rPr lang="en-US" dirty="0"/>
              <a:t>Although not a form of leadership in all cases, </a:t>
            </a:r>
            <a:r>
              <a:rPr lang="en-US" i="1" dirty="0"/>
              <a:t>abusive supervision </a:t>
            </a:r>
            <a:r>
              <a:rPr lang="en-US" dirty="0"/>
              <a:t>refers to the perception that a supervisor is hostile in their verbal and nonverbal behavior.</a:t>
            </a:r>
          </a:p>
          <a:p>
            <a:pPr lvl="0"/>
            <a:r>
              <a:rPr lang="en-US" dirty="0"/>
              <a:t>Research suggests that there are a variety of dire consequences for abusive supervision. First and foremost, abusive supervision negatively affects health: it leads to increased depression, emotional exhaustion, and job tension perceptions. Second, it also leads to decreases in organizational commitment, job satisfaction, and perceived organizational support along with increased work-family conflict. Finally, it can adversely affect employee performance and other employee behaviors: victims of abusive supervision are more prone to engage in CWBs and other deviant behaviors (especially retaliatory ones directed toward their supervisors) and less prone to engage in OCBs.</a:t>
            </a:r>
          </a:p>
        </p:txBody>
      </p:sp>
      <p:sp>
        <p:nvSpPr>
          <p:cNvPr id="4" name="Slide Number Placeholder 3"/>
          <p:cNvSpPr>
            <a:spLocks noGrp="1"/>
          </p:cNvSpPr>
          <p:nvPr>
            <p:ph type="sldNum" sz="quarter" idx="10"/>
          </p:nvPr>
        </p:nvSpPr>
        <p:spPr/>
        <p:txBody>
          <a:bodyPr/>
          <a:lstStyle/>
          <a:p>
            <a:fld id="{A73D6722-9B4D-4E29-B226-C325925A8118}" type="slidenum">
              <a:rPr lang="en-US" smtClean="0"/>
              <a:pPr/>
              <a:t>34</a:t>
            </a:fld>
            <a:endParaRPr lang="en-US" dirty="0"/>
          </a:p>
        </p:txBody>
      </p:sp>
    </p:spTree>
    <p:extLst>
      <p:ext uri="{BB962C8B-B14F-4D97-AF65-F5344CB8AC3E}">
        <p14:creationId xmlns:p14="http://schemas.microsoft.com/office/powerpoint/2010/main" val="16216443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Scholars have recently considered ethical leadership from a new angle by examining </a:t>
            </a:r>
            <a:r>
              <a:rPr lang="en-US" sz="1200" i="1" kern="1200" dirty="0">
                <a:solidFill>
                  <a:schemeClr val="tx1"/>
                </a:solidFill>
                <a:effectLst/>
                <a:latin typeface="+mn-lt"/>
                <a:ea typeface="+mn-ea"/>
                <a:cs typeface="+mn-cs"/>
              </a:rPr>
              <a:t>servant leadership</a:t>
            </a:r>
            <a:r>
              <a:rPr lang="en-US" sz="1200" kern="1200" dirty="0">
                <a:solidFill>
                  <a:schemeClr val="tx1"/>
                </a:solidFill>
                <a:effectLst/>
                <a:latin typeface="+mn-lt"/>
                <a:ea typeface="+mn-ea"/>
                <a:cs typeface="+mn-cs"/>
              </a:rPr>
              <a:t>. Because servant leadership focuses on serving the needs of others, research has focused on its outcomes for the well-being of followers.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Characteristic behaviors include listening, empathizing, persuading, accepting stewardship, and actively developing followers’ potential. </a:t>
            </a:r>
          </a:p>
          <a:p>
            <a:pPr lvl="0"/>
            <a:endParaRPr lang="en-US" sz="1200" kern="1200" dirty="0">
              <a:solidFill>
                <a:schemeClr val="tx1"/>
              </a:solidFill>
              <a:effectLst/>
              <a:latin typeface="+mn-lt"/>
              <a:ea typeface="+mn-ea"/>
              <a:cs typeface="+mn-cs"/>
            </a:endParaRPr>
          </a:p>
          <a:p>
            <a:pPr lvl="0"/>
            <a:r>
              <a:rPr lang="en-US" dirty="0"/>
              <a:t>What are the effects of servant leadership? One study of 71 general managers of restaurants in the United States and over 1,000 of their employees found that servant leaders tend to create a culture of service (see Chapter 16), which in turn, improves the restaurant performance and enhances employee attitudes and performance by increasing their identification with the restaurant.</a:t>
            </a:r>
            <a:r>
              <a:rPr lang="en-US" baseline="30000" dirty="0"/>
              <a:t> </a:t>
            </a:r>
            <a:r>
              <a:rPr lang="en-US" dirty="0"/>
              <a:t>Second, there is a relationship between servant leadership and follower OCB that appears to be stronger when followers are encouraged to focus on being dutiful and responsible. Third, </a:t>
            </a:r>
            <a:r>
              <a:rPr lang="en-US" sz="1200" kern="1200" dirty="0">
                <a:solidFill>
                  <a:schemeClr val="tx1"/>
                </a:solidFill>
                <a:effectLst/>
                <a:latin typeface="+mn-lt"/>
                <a:ea typeface="+mn-ea"/>
                <a:cs typeface="+mn-cs"/>
              </a:rPr>
              <a:t>servant leadership increases team potency (a belief that one’s team has above-average skills and abilities), which in turn leads to higher levels of group performance. Finally, a study with a nationally representative sample found higher levels of citizenship associated with a focus on growth and advancement, which in turn was associated with higher levels of creative performance.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Servant leadership may be more prevalent and more effective in certain cultures. When asked to draw images of leaders, U.S. subjects tend to draw them in front of the group, giving orders to followers.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Singaporeans tend to draw leaders at the back of the group, acting more to gather a group’s opinions together and then unify them from the rear. This suggests the East Asian prototype is more like a servant leader, which might mean servant leadership is more effective in these cultures.</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35</a:t>
            </a:fld>
            <a:endParaRPr lang="en-US" dirty="0"/>
          </a:p>
        </p:txBody>
      </p:sp>
    </p:spTree>
    <p:extLst>
      <p:ext uri="{BB962C8B-B14F-4D97-AF65-F5344CB8AC3E}">
        <p14:creationId xmlns:p14="http://schemas.microsoft.com/office/powerpoint/2010/main" val="6583440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i="1" dirty="0"/>
              <a:t>Trust</a:t>
            </a:r>
            <a:r>
              <a:rPr lang="en-US" dirty="0"/>
              <a:t> is a psychological state that exists when you agree to make yourself vulnerable to another because you have positive expectations about how things are going to turn out. Trust is a primary attribute associated with leadership. When trust is broken, it can have serious adverse effects on a group’s performance. People are unlikely to look up to or follow someone they perceive as dishonest or likely to take advantage of them. Thus, as you might expect, transformational leaders do generate higher levels of trust from their followers, which in turn is related to higher levels of team confidence and, ultimately, higher levels of team performance. </a:t>
            </a:r>
          </a:p>
        </p:txBody>
      </p:sp>
      <p:sp>
        <p:nvSpPr>
          <p:cNvPr id="4" name="Slide Number Placeholder 3"/>
          <p:cNvSpPr>
            <a:spLocks noGrp="1"/>
          </p:cNvSpPr>
          <p:nvPr>
            <p:ph type="sldNum" sz="quarter" idx="10"/>
          </p:nvPr>
        </p:nvSpPr>
        <p:spPr/>
        <p:txBody>
          <a:bodyPr/>
          <a:lstStyle/>
          <a:p>
            <a:fld id="{A73D6722-9B4D-4E29-B226-C325925A8118}" type="slidenum">
              <a:rPr lang="en-US" smtClean="0"/>
              <a:pPr/>
              <a:t>36</a:t>
            </a:fld>
            <a:endParaRPr lang="en-US" dirty="0"/>
          </a:p>
        </p:txBody>
      </p:sp>
    </p:spTree>
    <p:extLst>
      <p:ext uri="{BB962C8B-B14F-4D97-AF65-F5344CB8AC3E}">
        <p14:creationId xmlns:p14="http://schemas.microsoft.com/office/powerpoint/2010/main" val="645157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t>Trust isn’t just about the leader; the characteristics of the followers will also influence the development of trust. What key characteristics lead us to believe a leader is trustworthy? Exhibit 12-6 shows three characteristics: integrity, benevolence, and ability.</a:t>
            </a:r>
          </a:p>
          <a:p>
            <a:pPr eaLnBrk="1" hangingPunct="1">
              <a:spcBef>
                <a:spcPct val="0"/>
              </a:spcBef>
            </a:pPr>
            <a:endParaRPr lang="en-US" dirty="0"/>
          </a:p>
          <a:p>
            <a:pPr eaLnBrk="1" hangingPunct="1">
              <a:spcBef>
                <a:spcPct val="0"/>
              </a:spcBef>
            </a:pPr>
            <a:r>
              <a:rPr lang="en-US" dirty="0"/>
              <a:t>Integrity refers to honesty and truthfulness. It seems the most critical of the three in assessing another’s trustworthiness. Benevolence means the trusted person has your interests at heart, even if yours aren’t necessarily in line with theirs. Ability encompasses an individual’s technical and interpersonal knowledge and skills.</a:t>
            </a:r>
          </a:p>
          <a:p>
            <a:r>
              <a:rPr lang="en-US" dirty="0"/>
              <a:t>The Outcomes of Trust:</a:t>
            </a:r>
          </a:p>
          <a:p>
            <a:pPr marL="171450" indent="-171450">
              <a:buFont typeface="Arial" panose="020B0604020202020204" pitchFamily="34" charset="0"/>
              <a:buChar char="•"/>
            </a:pPr>
            <a:r>
              <a:rPr lang="en-US" dirty="0"/>
              <a:t>Trust encourages taking risks.</a:t>
            </a:r>
          </a:p>
          <a:p>
            <a:pPr marL="628650" lvl="1" indent="-171450">
              <a:buFont typeface="Arial" panose="020B0604020202020204" pitchFamily="34" charset="0"/>
              <a:buChar char="•"/>
            </a:pPr>
            <a:r>
              <a:rPr lang="en-US" dirty="0"/>
              <a:t>Whenever employees decide to deviate from the usual way of doing things, or to take their supervisors’ word on a new direction, they are taking a risk.</a:t>
            </a:r>
          </a:p>
          <a:p>
            <a:pPr marL="171450" indent="-171450">
              <a:buFont typeface="Arial" panose="020B0604020202020204" pitchFamily="34" charset="0"/>
              <a:buChar char="•"/>
            </a:pPr>
            <a:r>
              <a:rPr lang="en-US" dirty="0"/>
              <a:t>Trust facilitates information sharing. </a:t>
            </a:r>
          </a:p>
          <a:p>
            <a:pPr marL="628650" lvl="1" indent="-171450">
              <a:buFont typeface="Arial" panose="020B0604020202020204" pitchFamily="34" charset="0"/>
              <a:buChar char="•"/>
            </a:pPr>
            <a:r>
              <a:rPr lang="en-US" dirty="0"/>
              <a:t>One big reason employees fail to express concerns at work is that they don’t feel psychologically safe revealing their views.</a:t>
            </a:r>
          </a:p>
          <a:p>
            <a:pPr marL="171450" indent="-171450">
              <a:buFont typeface="Arial" panose="020B0604020202020204" pitchFamily="34" charset="0"/>
              <a:buChar char="•"/>
            </a:pPr>
            <a:r>
              <a:rPr lang="en-US" dirty="0"/>
              <a:t>Trusting groups are more effective.</a:t>
            </a:r>
          </a:p>
          <a:p>
            <a:pPr marL="628650" lvl="1" indent="-171450">
              <a:buFont typeface="Arial" panose="020B0604020202020204" pitchFamily="34" charset="0"/>
              <a:buChar char="•"/>
            </a:pPr>
            <a:r>
              <a:rPr lang="en-US" dirty="0"/>
              <a:t>When a leader sets a trusting tone in a group, members are more willing to help each other and exert extra effort, which further increases trust.</a:t>
            </a:r>
          </a:p>
          <a:p>
            <a:pPr marL="171450" indent="-171450">
              <a:buFont typeface="Arial" panose="020B0604020202020204" pitchFamily="34" charset="0"/>
              <a:buChar char="•"/>
            </a:pPr>
            <a:r>
              <a:rPr lang="en-US" dirty="0"/>
              <a:t>Trust enhances productivity.</a:t>
            </a:r>
          </a:p>
          <a:p>
            <a:pPr marL="628650" lvl="1" indent="-171450">
              <a:buFont typeface="Arial" panose="020B0604020202020204" pitchFamily="34" charset="0"/>
              <a:buChar char="•"/>
            </a:pPr>
            <a:r>
              <a:rPr lang="en-US" dirty="0"/>
              <a:t>The bottom-line interest of companies also appears positively influenced by trust. Employees who trust their supervisors tend to receive higher performance ratings.</a:t>
            </a:r>
          </a:p>
        </p:txBody>
      </p:sp>
      <p:sp>
        <p:nvSpPr>
          <p:cNvPr id="4" name="Slide Number Placeholder 3"/>
          <p:cNvSpPr>
            <a:spLocks noGrp="1"/>
          </p:cNvSpPr>
          <p:nvPr>
            <p:ph type="sldNum" sz="quarter" idx="10"/>
          </p:nvPr>
        </p:nvSpPr>
        <p:spPr/>
        <p:txBody>
          <a:bodyPr/>
          <a:lstStyle/>
          <a:p>
            <a:fld id="{A73D6722-9B4D-4E29-B226-C325925A8118}" type="slidenum">
              <a:rPr lang="en-US" smtClean="0"/>
              <a:pPr/>
              <a:t>37</a:t>
            </a:fld>
            <a:endParaRPr lang="en-US" dirty="0"/>
          </a:p>
        </p:txBody>
      </p:sp>
    </p:spTree>
    <p:extLst>
      <p:ext uri="{BB962C8B-B14F-4D97-AF65-F5344CB8AC3E}">
        <p14:creationId xmlns:p14="http://schemas.microsoft.com/office/powerpoint/2010/main" val="25571848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Trust propensity </a:t>
            </a:r>
            <a:r>
              <a:rPr lang="en-US" sz="1200" kern="1200" dirty="0">
                <a:solidFill>
                  <a:schemeClr val="tx1"/>
                </a:solidFill>
                <a:effectLst/>
                <a:latin typeface="+mn-lt"/>
                <a:ea typeface="+mn-ea"/>
                <a:cs typeface="+mn-cs"/>
              </a:rPr>
              <a:t>refers to how likely a particular employee is to trust a leader. Some people are simply more likely to believe others can be trusted.</a:t>
            </a:r>
            <a:r>
              <a:rPr lang="en-US" sz="1200" kern="1200" baseline="0" dirty="0">
                <a:solidFill>
                  <a:schemeClr val="tx1"/>
                </a:solidFill>
                <a:effectLst/>
                <a:latin typeface="+mn-lt"/>
                <a:ea typeface="+mn-ea"/>
                <a:cs typeface="+mn-cs"/>
              </a:rPr>
              <a:t> </a:t>
            </a:r>
            <a:r>
              <a:rPr lang="en-US" dirty="0"/>
              <a:t>Trust may be built on very different perceptions from culture to culture.</a:t>
            </a:r>
          </a:p>
          <a:p>
            <a:pPr lvl="0"/>
            <a:r>
              <a:rPr lang="en-US" sz="1200" kern="1200" dirty="0">
                <a:solidFill>
                  <a:schemeClr val="tx1"/>
                </a:solidFill>
                <a:effectLst/>
                <a:latin typeface="+mn-lt"/>
                <a:ea typeface="+mn-ea"/>
                <a:cs typeface="+mn-cs"/>
              </a:rPr>
              <a:t>Time is the final ingredient in the recipe for trust. Trust doesn’t happen immediately: we come to trust people based on observing their behavior over a period of time.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Trust can also be won in the ability domain simply by demonstrating competence.</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Leaders who break the psychological contract with workers, demonstrating they aren’t trustworthy, will find that employees are less satisfied and less committed, have higher intentions to turnover, engage in less citizenship behavior, and have lower task performance.</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38</a:t>
            </a:fld>
            <a:endParaRPr lang="en-US" dirty="0"/>
          </a:p>
        </p:txBody>
      </p:sp>
    </p:spTree>
    <p:extLst>
      <p:ext uri="{BB962C8B-B14F-4D97-AF65-F5344CB8AC3E}">
        <p14:creationId xmlns:p14="http://schemas.microsoft.com/office/powerpoint/2010/main" val="7766459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9600"/>
            <a:ext cx="5486400" cy="4114800"/>
          </a:xfrm>
        </p:spPr>
        <p:txBody>
          <a:bodyPr/>
          <a:lstStyle/>
          <a:p>
            <a:pPr eaLnBrk="1" hangingPunct="1">
              <a:spcBef>
                <a:spcPct val="0"/>
              </a:spcBef>
            </a:pPr>
            <a:r>
              <a:rPr lang="en-US" dirty="0"/>
              <a:t>A </a:t>
            </a:r>
            <a:r>
              <a:rPr lang="en-US" i="1" dirty="0"/>
              <a:t>mentor</a:t>
            </a:r>
            <a:r>
              <a:rPr lang="en-US" dirty="0"/>
              <a:t> is a senior employee who sponsors and supports a less-experienced employee (a protégé). Successful mentors are good teachers. They present ideas clearly, listen well, and empathize with protégés’ problems. As shown in Exhibit 12-7, mentoring relationships serve both career functions and psychosocial functions. </a:t>
            </a:r>
          </a:p>
          <a:p>
            <a:pPr eaLnBrk="1" hangingPunct="1">
              <a:spcBef>
                <a:spcPct val="0"/>
              </a:spcBef>
            </a:pPr>
            <a:endParaRPr lang="en-US" dirty="0"/>
          </a:p>
          <a:p>
            <a:pPr eaLnBrk="1" hangingPunct="1">
              <a:spcBef>
                <a:spcPct val="0"/>
              </a:spcBef>
            </a:pPr>
            <a:r>
              <a:rPr lang="en-US" dirty="0"/>
              <a:t>Traditional informal mentoring relationships develop when leaders identify a less experienced, lower-level employee who appears to have potential for future development. The protégé will often be tested with a particularly challenging assignment. If he or she performs acceptably, the mentor will develop the relationship, informally showing the protégé how the organization really works outside its formal structures and procedures. </a:t>
            </a:r>
          </a:p>
          <a:p>
            <a:pPr eaLnBrk="1" hangingPunct="1">
              <a:spcBef>
                <a:spcPct val="0"/>
              </a:spcBef>
            </a:pPr>
            <a:endParaRPr lang="en-US" dirty="0"/>
          </a:p>
          <a:p>
            <a:pPr eaLnBrk="1" hangingPunct="1">
              <a:spcBef>
                <a:spcPct val="0"/>
              </a:spcBef>
            </a:pPr>
            <a:r>
              <a:rPr lang="en-US" dirty="0"/>
              <a:t>Why would a leader want to be a mentor? Many feel they have something to share with the younger generation and want to provide a legacy. Mentoring also provides unfiltered access to the attitudes of lower-ranking employees, and protégés can be an excellent source of early warning signals that identify potential organizational problems. </a:t>
            </a:r>
          </a:p>
          <a:p>
            <a:pPr eaLnBrk="1" hangingPunct="1">
              <a:spcBef>
                <a:spcPct val="0"/>
              </a:spcBef>
            </a:pPr>
            <a:endParaRPr lang="en-US" dirty="0"/>
          </a:p>
          <a:p>
            <a:pPr eaLnBrk="1" hangingPunct="1">
              <a:spcBef>
                <a:spcPct val="0"/>
              </a:spcBef>
            </a:pPr>
            <a:r>
              <a:rPr lang="en-US" dirty="0"/>
              <a:t>You might assume mentoring is valuable for objective outcomes like compensation and job performance, but research suggests the gains are primarily psychological. So, while mentoring can have an impact on career success, research shows that it’s not as important as ability and personality. </a:t>
            </a:r>
          </a:p>
        </p:txBody>
      </p:sp>
      <p:sp>
        <p:nvSpPr>
          <p:cNvPr id="4" name="Slide Number Placeholder 3"/>
          <p:cNvSpPr>
            <a:spLocks noGrp="1"/>
          </p:cNvSpPr>
          <p:nvPr>
            <p:ph type="sldNum" sz="quarter" idx="10"/>
          </p:nvPr>
        </p:nvSpPr>
        <p:spPr/>
        <p:txBody>
          <a:bodyPr/>
          <a:lstStyle/>
          <a:p>
            <a:fld id="{A73D6722-9B4D-4E29-B226-C325925A8118}" type="slidenum">
              <a:rPr lang="en-US" smtClean="0"/>
              <a:pPr/>
              <a:t>39</a:t>
            </a:fld>
            <a:endParaRPr lang="en-US" dirty="0"/>
          </a:p>
        </p:txBody>
      </p:sp>
    </p:spTree>
    <p:extLst>
      <p:ext uri="{BB962C8B-B14F-4D97-AF65-F5344CB8AC3E}">
        <p14:creationId xmlns:p14="http://schemas.microsoft.com/office/powerpoint/2010/main" val="571981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t>Leadership is the ability to influence a group toward the achievement of a vision or set of goals. The source of this influence may be formal, such as that provided by managerial rank in an organization. But not all leaders are managers, nor, for that matter, are all managers leaders. Just because an organization provides its managers with certain formal rights is no assurance they will lead effectively. </a:t>
            </a:r>
          </a:p>
          <a:p>
            <a:pPr eaLnBrk="1" hangingPunct="1">
              <a:spcBef>
                <a:spcPct val="0"/>
              </a:spcBef>
            </a:pPr>
            <a:endParaRPr lang="en-US" dirty="0"/>
          </a:p>
          <a:p>
            <a:pPr eaLnBrk="1" hangingPunct="1">
              <a:spcBef>
                <a:spcPct val="0"/>
              </a:spcBef>
            </a:pPr>
            <a:r>
              <a:rPr lang="en-US" dirty="0"/>
              <a:t>Nonsanctioned leadership—the ability to influence that arises outside the formal structure of the organization—is often as important or more important than formal influence. In other words, leaders can emerge from within a group as well as by formal appointment. </a:t>
            </a:r>
          </a:p>
        </p:txBody>
      </p:sp>
      <p:sp>
        <p:nvSpPr>
          <p:cNvPr id="4" name="Slide Number Placeholder 3"/>
          <p:cNvSpPr>
            <a:spLocks noGrp="1"/>
          </p:cNvSpPr>
          <p:nvPr>
            <p:ph type="sldNum" sz="quarter" idx="10"/>
          </p:nvPr>
        </p:nvSpPr>
        <p:spPr/>
        <p:txBody>
          <a:bodyPr/>
          <a:lstStyle/>
          <a:p>
            <a:fld id="{A73D6722-9B4D-4E29-B226-C325925A8118}" type="slidenum">
              <a:rPr lang="en-US" smtClean="0"/>
              <a:pPr/>
              <a:t>4</a:t>
            </a:fld>
            <a:endParaRPr lang="en-US" dirty="0"/>
          </a:p>
        </p:txBody>
      </p:sp>
    </p:spTree>
    <p:extLst>
      <p:ext uri="{BB962C8B-B14F-4D97-AF65-F5344CB8AC3E}">
        <p14:creationId xmlns:p14="http://schemas.microsoft.com/office/powerpoint/2010/main" val="15394747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t>Much of an organization’s success or failure is due to factors outside the influence of leadership. In many cases, success or failure is just a matter of being in the right or wrong place at a given time. </a:t>
            </a:r>
          </a:p>
          <a:p>
            <a:pPr eaLnBrk="1" hangingPunct="1">
              <a:spcBef>
                <a:spcPct val="0"/>
              </a:spcBef>
            </a:pPr>
            <a:endParaRPr lang="en-US" dirty="0"/>
          </a:p>
          <a:p>
            <a:pPr eaLnBrk="1" hangingPunct="1">
              <a:spcBef>
                <a:spcPct val="0"/>
              </a:spcBef>
            </a:pPr>
            <a:r>
              <a:rPr lang="en-US" dirty="0"/>
              <a:t>The </a:t>
            </a:r>
            <a:r>
              <a:rPr lang="en-US" i="1" dirty="0"/>
              <a:t>attribution theory of leadership </a:t>
            </a:r>
            <a:r>
              <a:rPr lang="en-US" dirty="0"/>
              <a:t>says leadership is merely an attribution people make about other individuals. Thus, we attribute to leaders intelligence, outgoing personality, strong verbal skills, aggressiveness, understanding, and industriousness. At the organizational level, we tend to see leaders, rightly or wrongly, as responsible for extremely negative or extremely positive performance. </a:t>
            </a:r>
          </a:p>
        </p:txBody>
      </p:sp>
      <p:sp>
        <p:nvSpPr>
          <p:cNvPr id="4" name="Slide Number Placeholder 3"/>
          <p:cNvSpPr>
            <a:spLocks noGrp="1"/>
          </p:cNvSpPr>
          <p:nvPr>
            <p:ph type="sldNum" sz="quarter" idx="10"/>
          </p:nvPr>
        </p:nvSpPr>
        <p:spPr/>
        <p:txBody>
          <a:bodyPr/>
          <a:lstStyle/>
          <a:p>
            <a:fld id="{A73D6722-9B4D-4E29-B226-C325925A8118}" type="slidenum">
              <a:rPr lang="en-US" smtClean="0"/>
              <a:pPr/>
              <a:t>40</a:t>
            </a:fld>
            <a:endParaRPr lang="en-US" dirty="0"/>
          </a:p>
        </p:txBody>
      </p:sp>
    </p:spTree>
    <p:extLst>
      <p:ext uri="{BB962C8B-B14F-4D97-AF65-F5344CB8AC3E}">
        <p14:creationId xmlns:p14="http://schemas.microsoft.com/office/powerpoint/2010/main" val="291383465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t>Data from numerous studies collectively demonstrate that, in many situations, whatever actions leaders exhibit are irrelevant. </a:t>
            </a:r>
          </a:p>
          <a:p>
            <a:pPr eaLnBrk="1" hangingPunct="1">
              <a:spcBef>
                <a:spcPct val="0"/>
              </a:spcBef>
            </a:pPr>
            <a:r>
              <a:rPr lang="en-US" dirty="0"/>
              <a:t>As shown here in Exhibit 12-8, experience and training are among the substitutes that can replace the need for a leader’s support or ability to create structure. Organizational characteristics such as explicit formalized goals, rigid rules and procedures, and cohesive work groups can also replace formal leadership, while indifference to organizational rewards can neutralize its effects. </a:t>
            </a:r>
            <a:r>
              <a:rPr lang="en-US" i="1" dirty="0"/>
              <a:t>Neutralizers</a:t>
            </a:r>
            <a:r>
              <a:rPr lang="en-US" dirty="0"/>
              <a:t> make it impossible for leader behavior to make any difference to follower outcomes. Sometimes the difference between substitutes and neutralizers is fuzzy. </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41</a:t>
            </a:fld>
            <a:endParaRPr lang="en-US" dirty="0"/>
          </a:p>
        </p:txBody>
      </p:sp>
    </p:spTree>
    <p:extLst>
      <p:ext uri="{BB962C8B-B14F-4D97-AF65-F5344CB8AC3E}">
        <p14:creationId xmlns:p14="http://schemas.microsoft.com/office/powerpoint/2010/main" val="151384842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t>The process that organizations go through to fill management positions is essentially an exercise in trying to identify individuals who will be effective leaders. You might begin by reviewing the specific requirements for the position such as knowledge, skills, and abilities that are needed to do the job effectively. Personality tests can identify traits associated with leadership—extraversion, conscientiousness, and openness to experience. Also,</a:t>
            </a:r>
            <a:r>
              <a:rPr lang="en-US" baseline="0" dirty="0"/>
              <a:t> c</a:t>
            </a:r>
            <a:r>
              <a:rPr lang="en-US" dirty="0"/>
              <a:t>andidates with high emotional intelligence should have an advantage, especially in situations requiring transformational leadership. Experience is a poor predictor of leader effectiveness, but situation-specific experience is relevant. </a:t>
            </a:r>
          </a:p>
          <a:p>
            <a:pPr eaLnBrk="1" hangingPunct="1">
              <a:spcBef>
                <a:spcPct val="0"/>
              </a:spcBef>
            </a:pPr>
            <a:endParaRPr lang="en-US" dirty="0"/>
          </a:p>
          <a:p>
            <a:pPr eaLnBrk="1" hangingPunct="1">
              <a:spcBef>
                <a:spcPct val="0"/>
              </a:spcBef>
            </a:pPr>
            <a:r>
              <a:rPr lang="en-US" dirty="0"/>
              <a:t>In addition, it’s important to plan for a change in leadership.</a:t>
            </a:r>
          </a:p>
        </p:txBody>
      </p:sp>
      <p:sp>
        <p:nvSpPr>
          <p:cNvPr id="4" name="Slide Number Placeholder 3"/>
          <p:cNvSpPr>
            <a:spLocks noGrp="1"/>
          </p:cNvSpPr>
          <p:nvPr>
            <p:ph type="sldNum" sz="quarter" idx="10"/>
          </p:nvPr>
        </p:nvSpPr>
        <p:spPr/>
        <p:txBody>
          <a:bodyPr/>
          <a:lstStyle/>
          <a:p>
            <a:fld id="{A73D6722-9B4D-4E29-B226-C325925A8118}" type="slidenum">
              <a:rPr lang="en-US" smtClean="0"/>
              <a:pPr/>
              <a:t>42</a:t>
            </a:fld>
            <a:endParaRPr lang="en-US" dirty="0"/>
          </a:p>
        </p:txBody>
      </p:sp>
    </p:spTree>
    <p:extLst>
      <p:ext uri="{BB962C8B-B14F-4D97-AF65-F5344CB8AC3E}">
        <p14:creationId xmlns:p14="http://schemas.microsoft.com/office/powerpoint/2010/main" val="123261516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Billions are spent on leadership training and development every year. Here are some things management can do to get the maximum effect from their leadership-training budgets: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Leadership training is likely to be more successful with individuals who are high self-monitors than with low self-monitors. Second, organizations can teach implementation skills. We also can teach skills such as trust building, mentoring, and situational-analysis skills. There is evidence suggesting that behavioral training through modeling exercises can increase an individual’s ability to exhibit charismatic leadership qualities. Recent research also indicates that leaders should engage in regularly reviewing their leadership after key organizational events as part of their development. Finally, leaders can be trained in transformational leadership skills that have bottom-line results.</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43</a:t>
            </a:fld>
            <a:endParaRPr lang="en-US" dirty="0"/>
          </a:p>
        </p:txBody>
      </p:sp>
    </p:spTree>
    <p:extLst>
      <p:ext uri="{BB962C8B-B14F-4D97-AF65-F5344CB8AC3E}">
        <p14:creationId xmlns:p14="http://schemas.microsoft.com/office/powerpoint/2010/main" val="308356312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In</a:t>
            </a:r>
            <a:r>
              <a:rPr lang="en-US" sz="1200" kern="1200" baseline="0" dirty="0">
                <a:solidFill>
                  <a:schemeClr val="tx1"/>
                </a:solidFill>
                <a:effectLst/>
                <a:latin typeface="+mn-lt"/>
                <a:ea typeface="+mn-ea"/>
                <a:cs typeface="+mn-cs"/>
              </a:rPr>
              <a:t> summary, l</a:t>
            </a:r>
            <a:r>
              <a:rPr lang="en-US" sz="1200" kern="1200" dirty="0">
                <a:solidFill>
                  <a:schemeClr val="tx1"/>
                </a:solidFill>
                <a:effectLst/>
                <a:latin typeface="+mn-lt"/>
                <a:ea typeface="+mn-ea"/>
                <a:cs typeface="+mn-cs"/>
              </a:rPr>
              <a:t>eadership plays a central part in understanding group behavior, because it’s the leader who usually directs us toward our goals. Knowing what makes a good leader should thus be valuable in improving group performance. The early search for a set of universal leadership traits failed. However, recent efforts using the Big Five personality framework show strong and consistent relationships between leadership and extraversion, conscientiousness, and openness to experience. The behavioral approach’s major contribution was narrowing leadership into task-oriented (initiating structure) and people-oriented (consideration) styles. By considering the situation in which the leader operates, contingency theories promised to improve on the behavioral approach, but only LPC theory has fared well in leadership research. Research on charismatic and transformational leadership has made major contributions to our understanding of leadership effectiveness.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Specific implications for managers are below:</a:t>
            </a:r>
          </a:p>
          <a:p>
            <a:pPr marL="171450" lvl="0" indent="-171450">
              <a:buFont typeface="Arial" panose="020B0604020202020204" pitchFamily="34" charset="0"/>
              <a:buChar char="•"/>
            </a:pPr>
            <a:r>
              <a:rPr lang="en-US" dirty="0"/>
              <a:t>For maximum leadership effectiveness, ensure that your preferences on the initiating structure and consideration dimensions are a match for your work dynamics and culture.</a:t>
            </a:r>
          </a:p>
          <a:p>
            <a:pPr marL="171450" lvl="0" indent="-171450">
              <a:buFont typeface="Arial" panose="020B0604020202020204" pitchFamily="34" charset="0"/>
              <a:buChar char="•"/>
            </a:pPr>
            <a:r>
              <a:rPr lang="en-US" dirty="0"/>
              <a:t>Hire candidates who exhibit transformational leadership qualities and who have demonstrated success in working through others to meet a long-term vision. Personality tests can reveal candidates higher in extraversion, conscientiousness, and openness, which may indicate leadership readiness.</a:t>
            </a:r>
          </a:p>
        </p:txBody>
      </p:sp>
      <p:sp>
        <p:nvSpPr>
          <p:cNvPr id="4" name="Slide Number Placeholder 3"/>
          <p:cNvSpPr>
            <a:spLocks noGrp="1"/>
          </p:cNvSpPr>
          <p:nvPr>
            <p:ph type="sldNum" sz="quarter" idx="10"/>
          </p:nvPr>
        </p:nvSpPr>
        <p:spPr/>
        <p:txBody>
          <a:bodyPr/>
          <a:lstStyle/>
          <a:p>
            <a:fld id="{A73D6722-9B4D-4E29-B226-C325925A8118}" type="slidenum">
              <a:rPr lang="en-US" smtClean="0"/>
              <a:pPr/>
              <a:t>44</a:t>
            </a:fld>
            <a:endParaRPr lang="en-US" dirty="0"/>
          </a:p>
        </p:txBody>
      </p:sp>
    </p:spTree>
    <p:extLst>
      <p:ext uri="{BB962C8B-B14F-4D97-AF65-F5344CB8AC3E}">
        <p14:creationId xmlns:p14="http://schemas.microsoft.com/office/powerpoint/2010/main" val="308748394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a:buChar char="•"/>
            </a:pPr>
            <a:r>
              <a:rPr lang="en-US" dirty="0"/>
              <a:t>Hire candidates whom you believe are ethical and trustworthy for management roles and train current managers in your organization’s ethical standards to increase leadership effectiveness and reduce abusive supervision.</a:t>
            </a:r>
          </a:p>
          <a:p>
            <a:pPr marL="171450" lvl="0" indent="-171450">
              <a:buFont typeface="Arial"/>
              <a:buChar char="•"/>
            </a:pPr>
            <a:r>
              <a:rPr lang="en-US" dirty="0"/>
              <a:t>Seek to develop trusting relationships with followers, because, as organizations have become less stable and predictable, strong bonds of trust are replacing bureaucratic rules in defining expectations and relationships.</a:t>
            </a:r>
          </a:p>
          <a:p>
            <a:pPr marL="171450" lvl="0" indent="-171450">
              <a:buFont typeface="Arial"/>
              <a:buChar char="•"/>
            </a:pPr>
            <a:r>
              <a:rPr lang="en-US" dirty="0"/>
              <a:t>Consider investing in leadership training such as formal courses, workshops, rotating job responsibilities, coaching, and mentoring.</a:t>
            </a:r>
          </a:p>
        </p:txBody>
      </p:sp>
      <p:sp>
        <p:nvSpPr>
          <p:cNvPr id="4" name="Slide Number Placeholder 3"/>
          <p:cNvSpPr>
            <a:spLocks noGrp="1"/>
          </p:cNvSpPr>
          <p:nvPr>
            <p:ph type="sldNum" sz="quarter" idx="10"/>
          </p:nvPr>
        </p:nvSpPr>
        <p:spPr/>
        <p:txBody>
          <a:bodyPr/>
          <a:lstStyle/>
          <a:p>
            <a:fld id="{A73D6722-9B4D-4E29-B226-C325925A8118}" type="slidenum">
              <a:rPr lang="en-US" smtClean="0"/>
              <a:pPr/>
              <a:t>45</a:t>
            </a:fld>
            <a:endParaRPr lang="en-US" dirty="0"/>
          </a:p>
        </p:txBody>
      </p:sp>
    </p:spTree>
    <p:extLst>
      <p:ext uri="{BB962C8B-B14F-4D97-AF65-F5344CB8AC3E}">
        <p14:creationId xmlns:p14="http://schemas.microsoft.com/office/powerpoint/2010/main" val="4360694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t>After studying this chapter, you should be able to: </a:t>
            </a:r>
          </a:p>
          <a:p>
            <a:pPr marL="171450" lvl="0" indent="-171450">
              <a:buFont typeface="Arial" panose="020B0604020202020204" pitchFamily="34" charset="0"/>
              <a:buChar char="•"/>
            </a:pPr>
            <a:r>
              <a:rPr lang="en-US" dirty="0"/>
              <a:t>Summarize the conclusions of trait theories of leadership.</a:t>
            </a:r>
          </a:p>
          <a:p>
            <a:pPr marL="171450" lvl="0" indent="-171450">
              <a:buFont typeface="Arial" panose="020B0604020202020204" pitchFamily="34" charset="0"/>
              <a:buChar char="•"/>
            </a:pPr>
            <a:r>
              <a:rPr lang="en-US" dirty="0"/>
              <a:t>Identify the central tenets and main limitations of behavioral theories.</a:t>
            </a:r>
          </a:p>
          <a:p>
            <a:pPr marL="171450" lvl="0" indent="-171450">
              <a:buFont typeface="Arial" panose="020B0604020202020204" pitchFamily="34" charset="0"/>
              <a:buChar char="•"/>
            </a:pPr>
            <a:r>
              <a:rPr lang="en-US" dirty="0"/>
              <a:t>Contrast contingency theories of leadership.</a:t>
            </a:r>
          </a:p>
          <a:p>
            <a:pPr marL="171450" lvl="0" indent="-171450">
              <a:buFont typeface="Arial" panose="020B0604020202020204" pitchFamily="34" charset="0"/>
              <a:buChar char="•"/>
            </a:pPr>
            <a:r>
              <a:rPr lang="en-US" dirty="0"/>
              <a:t>Describe the contemporary theories of leadership and their relationship to foundational theories. </a:t>
            </a:r>
          </a:p>
        </p:txBody>
      </p:sp>
      <p:sp>
        <p:nvSpPr>
          <p:cNvPr id="4" name="Slide Number Placeholder 3"/>
          <p:cNvSpPr>
            <a:spLocks noGrp="1"/>
          </p:cNvSpPr>
          <p:nvPr>
            <p:ph type="sldNum" sz="quarter" idx="10"/>
          </p:nvPr>
        </p:nvSpPr>
        <p:spPr/>
        <p:txBody>
          <a:bodyPr/>
          <a:lstStyle/>
          <a:p>
            <a:fld id="{A73D6722-9B4D-4E29-B226-C325925A8118}" type="slidenum">
              <a:rPr lang="en-US" smtClean="0"/>
              <a:pPr/>
              <a:t>46</a:t>
            </a:fld>
            <a:endParaRPr lang="en-US" dirty="0"/>
          </a:p>
        </p:txBody>
      </p:sp>
    </p:spTree>
    <p:extLst>
      <p:ext uri="{BB962C8B-B14F-4D97-AF65-F5344CB8AC3E}">
        <p14:creationId xmlns:p14="http://schemas.microsoft.com/office/powerpoint/2010/main" val="419762356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t>Additional objectives</a:t>
            </a:r>
            <a:r>
              <a:rPr lang="en-US" baseline="0" dirty="0"/>
              <a:t> for this chapter.</a:t>
            </a:r>
            <a:endParaRPr lang="en-US" dirty="0"/>
          </a:p>
          <a:p>
            <a:pPr marL="171450" lvl="0" indent="-171450">
              <a:buFont typeface="Arial" panose="020B0604020202020204" pitchFamily="34" charset="0"/>
              <a:buChar char="•"/>
            </a:pPr>
            <a:r>
              <a:rPr lang="en-US" dirty="0"/>
              <a:t>Discuss the roles of leaders in creating ethical organizations.</a:t>
            </a:r>
          </a:p>
          <a:p>
            <a:pPr marL="171450" lvl="0" indent="-171450">
              <a:buFont typeface="Arial" panose="020B0604020202020204" pitchFamily="34" charset="0"/>
              <a:buChar char="•"/>
            </a:pPr>
            <a:r>
              <a:rPr lang="en-US" dirty="0"/>
              <a:t>Describe how leaders can have a positive impact on their organizations through building trust and mentoring.</a:t>
            </a:r>
          </a:p>
          <a:p>
            <a:pPr marL="171450" lvl="0" indent="-171450">
              <a:buFont typeface="Arial" panose="020B0604020202020204" pitchFamily="34" charset="0"/>
              <a:buChar char="•"/>
            </a:pPr>
            <a:r>
              <a:rPr lang="en-US" dirty="0"/>
              <a:t>Identify the challenges to our understanding of leadership.</a:t>
            </a:r>
            <a:endParaRPr lang="en-US" altLang="en-US" sz="1200" dirty="0">
              <a:solidFill>
                <a:schemeClr val="tx1">
                  <a:lumMod val="75000"/>
                  <a:lumOff val="25000"/>
                </a:schemeClr>
              </a:solidFill>
              <a:ea typeface="ＭＳ Ｐゴシック" pitchFamily="34" charset="-128"/>
              <a:cs typeface="Lucida Sans Unicode" pitchFamily="34"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47</a:t>
            </a:fld>
            <a:endParaRPr lang="en-US" dirty="0"/>
          </a:p>
        </p:txBody>
      </p:sp>
    </p:spTree>
    <p:extLst>
      <p:ext uri="{BB962C8B-B14F-4D97-AF65-F5344CB8AC3E}">
        <p14:creationId xmlns:p14="http://schemas.microsoft.com/office/powerpoint/2010/main" val="91734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i="1" dirty="0"/>
              <a:t>Trait theories of leadership </a:t>
            </a:r>
            <a:r>
              <a:rPr lang="en-US" dirty="0"/>
              <a:t>focus on personal qualities and characteristics. The search for personality, social, physical, or intellectual attributes that differentiate leaders from non-leaders goes back to the earliest stages of leadership research. </a:t>
            </a:r>
          </a:p>
          <a:p>
            <a:pPr eaLnBrk="1" hangingPunct="1">
              <a:spcBef>
                <a:spcPct val="0"/>
              </a:spcBef>
            </a:pPr>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5</a:t>
            </a:fld>
            <a:endParaRPr lang="en-US" dirty="0"/>
          </a:p>
        </p:txBody>
      </p:sp>
    </p:spTree>
    <p:extLst>
      <p:ext uri="{BB962C8B-B14F-4D97-AF65-F5344CB8AC3E}">
        <p14:creationId xmlns:p14="http://schemas.microsoft.com/office/powerpoint/2010/main" val="10232941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comprehensive review of the leadership literature, when organized around the Big Five, has found extraversion to be the most important trait of effective leaders, but it is more strongly related to the way leaders emerge than to their effectiveness. </a:t>
            </a:r>
          </a:p>
          <a:p>
            <a:r>
              <a:rPr lang="en-US" dirty="0"/>
              <a:t>Sociable and dominant people are more likely to assert themselves in group situations, but leaders need to make sure they’re not too assertive—one study found leaders who scored very high on assertiveness were less effective than those who were moderately high.</a:t>
            </a:r>
          </a:p>
          <a:p>
            <a:r>
              <a:rPr lang="en-US" dirty="0"/>
              <a:t>Unlike agreeableness and emotional stability, conscientiousness and openness to experience also showed strong relationships to leadership, though not quite as strong as extraversion. </a:t>
            </a:r>
          </a:p>
        </p:txBody>
      </p:sp>
      <p:sp>
        <p:nvSpPr>
          <p:cNvPr id="4" name="Slide Number Placeholder 3"/>
          <p:cNvSpPr>
            <a:spLocks noGrp="1"/>
          </p:cNvSpPr>
          <p:nvPr>
            <p:ph type="sldNum" sz="quarter" idx="10"/>
          </p:nvPr>
        </p:nvSpPr>
        <p:spPr/>
        <p:txBody>
          <a:bodyPr/>
          <a:lstStyle/>
          <a:p>
            <a:fld id="{A73D6722-9B4D-4E29-B226-C325925A8118}" type="slidenum">
              <a:rPr lang="en-US" smtClean="0"/>
              <a:pPr/>
              <a:t>6</a:t>
            </a:fld>
            <a:endParaRPr lang="en-US" dirty="0"/>
          </a:p>
        </p:txBody>
      </p:sp>
    </p:spTree>
    <p:extLst>
      <p:ext uri="{BB962C8B-B14F-4D97-AF65-F5344CB8AC3E}">
        <p14:creationId xmlns:p14="http://schemas.microsoft.com/office/powerpoint/2010/main" val="1093741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t>The trait approach does have something to offer. Leaders who like being around people and are able to assert themselves (extraverted), who are disciplined and able to keep commitments they make (conscientious), do have an apparent advantage when it comes to leadership, suggesting good leaders do have key traits in common. One reason is that conscientiousness and extraversion are positively related to leaders’ self-efficacy, which explained most of the variance in subordinates’ ratings of leader performance. People are more likely to follow someone who is confident she’s going in the right direction. </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7</a:t>
            </a:fld>
            <a:endParaRPr lang="en-US" dirty="0"/>
          </a:p>
        </p:txBody>
      </p:sp>
    </p:spTree>
    <p:extLst>
      <p:ext uri="{BB962C8B-B14F-4D97-AF65-F5344CB8AC3E}">
        <p14:creationId xmlns:p14="http://schemas.microsoft.com/office/powerpoint/2010/main" val="10732825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trait that may indicate effective leadership is emotional intelligence (EI), discussed in Chapter 4. A core component of EI is empathy. A leader who effectively displays and manages emotions will find it easier to influence the feelings of followers, by both expressing genuine sympathy and enthusiasm for good performance and by using irritation for those who fail to perform. </a:t>
            </a:r>
          </a:p>
          <a:p>
            <a:r>
              <a:rPr lang="en-US" dirty="0"/>
              <a:t>Recent research has demonstrated that people high in EI are more likely to emerge as leaders, even after taking cognitive ability and personality into account. </a:t>
            </a:r>
          </a:p>
        </p:txBody>
      </p:sp>
      <p:sp>
        <p:nvSpPr>
          <p:cNvPr id="4" name="Slide Number Placeholder 3"/>
          <p:cNvSpPr>
            <a:spLocks noGrp="1"/>
          </p:cNvSpPr>
          <p:nvPr>
            <p:ph type="sldNum" sz="quarter" idx="10"/>
          </p:nvPr>
        </p:nvSpPr>
        <p:spPr/>
        <p:txBody>
          <a:bodyPr/>
          <a:lstStyle/>
          <a:p>
            <a:fld id="{A73D6722-9B4D-4E29-B226-C325925A8118}" type="slidenum">
              <a:rPr lang="en-US" smtClean="0"/>
              <a:pPr/>
              <a:t>8</a:t>
            </a:fld>
            <a:endParaRPr lang="en-US" dirty="0"/>
          </a:p>
        </p:txBody>
      </p:sp>
    </p:spTree>
    <p:extLst>
      <p:ext uri="{BB962C8B-B14F-4D97-AF65-F5344CB8AC3E}">
        <p14:creationId xmlns:p14="http://schemas.microsoft.com/office/powerpoint/2010/main" val="4208702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latin typeface="Times New Roman" panose="02020603050405020304" pitchFamily="18" charset="0"/>
                <a:cs typeface="Times New Roman" panose="02020603050405020304" pitchFamily="18" charset="0"/>
              </a:rPr>
              <a:t>Based on the latest findings, we offer two conclusions.</a:t>
            </a:r>
            <a:r>
              <a:rPr lang="en-US" baseline="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We can say that traits can predict leadership. Second, traits do a better job predicting the emergence of leaders and the appearance of leadership than they do at distinguishing between effective and ineffective leaders. The fact that an individual exhibits the traits and that others consider him or her a leader does not necessarily mean that he or she will be an effective one.</a:t>
            </a:r>
          </a:p>
          <a:p>
            <a:pPr eaLnBrk="1" hangingPunct="1">
              <a:spcBef>
                <a:spcPct val="0"/>
              </a:spcBef>
            </a:pPr>
            <a:r>
              <a:rPr lang="en-US" dirty="0">
                <a:latin typeface="Times New Roman" panose="02020603050405020304" pitchFamily="18" charset="0"/>
                <a:cs typeface="Times New Roman" panose="02020603050405020304" pitchFamily="18" charset="0"/>
              </a:rPr>
              <a:t> </a:t>
            </a:r>
          </a:p>
          <a:p>
            <a:pPr eaLnBrk="1" hangingPunct="1">
              <a:spcBef>
                <a:spcPct val="0"/>
              </a:spcBef>
            </a:pPr>
            <a:r>
              <a:rPr lang="en-US" dirty="0">
                <a:latin typeface="Times New Roman" panose="02020603050405020304" pitchFamily="18" charset="0"/>
                <a:cs typeface="Times New Roman" panose="02020603050405020304" pitchFamily="18" charset="0"/>
              </a:rPr>
              <a:t>Trait theories help us </a:t>
            </a:r>
            <a:r>
              <a:rPr lang="en-US" i="1" dirty="0">
                <a:latin typeface="Times New Roman" panose="02020603050405020304" pitchFamily="18" charset="0"/>
                <a:cs typeface="Times New Roman" panose="02020603050405020304" pitchFamily="18" charset="0"/>
              </a:rPr>
              <a:t>predict</a:t>
            </a:r>
            <a:r>
              <a:rPr lang="en-US" dirty="0">
                <a:latin typeface="Times New Roman" panose="02020603050405020304" pitchFamily="18" charset="0"/>
                <a:cs typeface="Times New Roman" panose="02020603050405020304" pitchFamily="18" charset="0"/>
              </a:rPr>
              <a:t> leadership, but they don’t fully help us </a:t>
            </a:r>
            <a:r>
              <a:rPr lang="en-US" i="1" dirty="0">
                <a:latin typeface="Times New Roman" panose="02020603050405020304" pitchFamily="18" charset="0"/>
                <a:cs typeface="Times New Roman" panose="02020603050405020304" pitchFamily="18" charset="0"/>
              </a:rPr>
              <a:t>explain</a:t>
            </a:r>
            <a:r>
              <a:rPr lang="en-US" dirty="0">
                <a:latin typeface="Times New Roman" panose="02020603050405020304" pitchFamily="18" charset="0"/>
                <a:cs typeface="Times New Roman" panose="02020603050405020304" pitchFamily="18" charset="0"/>
              </a:rPr>
              <a:t> leadership.</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9</a:t>
            </a:fld>
            <a:endParaRPr lang="en-US" dirty="0"/>
          </a:p>
        </p:txBody>
      </p:sp>
    </p:spTree>
    <p:extLst>
      <p:ext uri="{BB962C8B-B14F-4D97-AF65-F5344CB8AC3E}">
        <p14:creationId xmlns:p14="http://schemas.microsoft.com/office/powerpoint/2010/main" val="32942589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2/22/21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3" name="Picture 12"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2067" y="6434394"/>
            <a:ext cx="918000" cy="279915"/>
          </a:xfrm>
          <a:prstGeom prst="rect">
            <a:avLst/>
          </a:prstGeom>
        </p:spPr>
      </p:pic>
      <p:sp>
        <p:nvSpPr>
          <p:cNvPr id="14" name="Text Placeholder 2"/>
          <p:cNvSpPr>
            <a:spLocks noGrp="1"/>
          </p:cNvSpPr>
          <p:nvPr>
            <p:ph type="body" sz="quarter" idx="16" hasCustomPrompt="1"/>
          </p:nvPr>
        </p:nvSpPr>
        <p:spPr>
          <a:xfrm>
            <a:off x="1828800" y="6446520"/>
            <a:ext cx="6858000" cy="274320"/>
          </a:xfrm>
        </p:spPr>
        <p:txBody>
          <a:bodyPr lIns="91440" tIns="45720" rIns="91440" bIns="45720" anchor="ctr" anchorCtr="0"/>
          <a:lstStyle>
            <a:lvl1pPr marL="0" indent="0" algn="r">
              <a:buNone/>
              <a:defRPr lang="en-IN" altLang="en-US" sz="120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ltLang="en-US" sz="1200" dirty="0">
                <a:latin typeface="Verdana" panose="020B0604030504040204" pitchFamily="34" charset="0"/>
                <a:ea typeface="Verdana" panose="020B0604030504040204" pitchFamily="34" charset="0"/>
                <a:cs typeface="Verdana" panose="020B0604030504040204" pitchFamily="34" charset="0"/>
              </a:rPr>
              <a:t>Copyright © 2019, 2017, 2015, 2013 Pearson Education, Inc. All Rights Reserved.</a:t>
            </a:r>
            <a:endParaRPr lang="en-IN" dirty="0"/>
          </a:p>
        </p:txBody>
      </p:sp>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14" name="Date Placeholder 13"/>
          <p:cNvSpPr>
            <a:spLocks noGrp="1"/>
          </p:cNvSpPr>
          <p:nvPr>
            <p:ph type="dt" sz="half" idx="10"/>
          </p:nvPr>
        </p:nvSpPr>
        <p:spPr/>
        <p:txBody>
          <a:bodyPr/>
          <a:lstStyle/>
          <a:p>
            <a:fld id="{A9DF6EFB-3F44-496C-A842-1E0B3D3B975A}" type="datetimeFigureOut">
              <a:rPr lang="en-US" smtClean="0"/>
              <a:pPr/>
              <a:t>2/22/21</a:t>
            </a:fld>
            <a:endParaRPr lang="en-US" dirty="0"/>
          </a:p>
        </p:txBody>
      </p:sp>
      <p:sp>
        <p:nvSpPr>
          <p:cNvPr id="15" name="Slide Number Placeholder 14"/>
          <p:cNvSpPr>
            <a:spLocks noGrp="1"/>
          </p:cNvSpPr>
          <p:nvPr>
            <p:ph type="sldNum" sz="quarter" idx="11"/>
          </p:nvPr>
        </p:nvSpPr>
        <p:spPr/>
        <p:txBody>
          <a:bodyPr/>
          <a:lstStyle/>
          <a:p>
            <a:fld id="{200B2350-5261-4F5C-9DF5-EF0D264FC8D2}" type="slidenum">
              <a:rPr lang="en-US" smtClean="0"/>
              <a:pPr/>
              <a:t>‹#›</a:t>
            </a:fld>
            <a:endParaRPr lang="en-US" dirty="0"/>
          </a:p>
        </p:txBody>
      </p:sp>
      <p:sp>
        <p:nvSpPr>
          <p:cNvPr id="16" name="Footer Placeholder 15"/>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3754704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pPr/>
              <a:t>2/22/21</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2/22/21</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10" name="Picture 9"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2067" y="6434394"/>
            <a:ext cx="918000" cy="279915"/>
          </a:xfrm>
          <a:prstGeom prst="rect">
            <a:avLst/>
          </a:prstGeom>
        </p:spPr>
      </p:pic>
      <p:sp>
        <p:nvSpPr>
          <p:cNvPr id="7" name="Text Placeholder 2"/>
          <p:cNvSpPr>
            <a:spLocks noGrp="1"/>
          </p:cNvSpPr>
          <p:nvPr>
            <p:ph type="body" sz="quarter" idx="16" hasCustomPrompt="1"/>
          </p:nvPr>
        </p:nvSpPr>
        <p:spPr>
          <a:xfrm>
            <a:off x="1828800" y="6446520"/>
            <a:ext cx="6858000" cy="274320"/>
          </a:xfrm>
        </p:spPr>
        <p:txBody>
          <a:bodyPr lIns="91440" tIns="45720" rIns="91440" bIns="45720" anchor="ctr" anchorCtr="0"/>
          <a:lstStyle>
            <a:lvl1pPr marL="0" indent="0" algn="r">
              <a:buNone/>
              <a:defRPr lang="en-IN" altLang="en-US" sz="120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ltLang="en-US" sz="1200" dirty="0">
                <a:latin typeface="Verdana" panose="020B0604030504040204" pitchFamily="34" charset="0"/>
                <a:ea typeface="Verdana" panose="020B0604030504040204" pitchFamily="34" charset="0"/>
                <a:cs typeface="Verdana" panose="020B0604030504040204" pitchFamily="34" charset="0"/>
              </a:rPr>
              <a:t>Copyright © 2019, 2017, 2015, 2013 Pearson Education, Inc. All Rights Reserved.</a:t>
            </a:r>
            <a:endParaRPr lang="en-IN" dirty="0"/>
          </a:p>
        </p:txBody>
      </p:sp>
    </p:spTree>
    <p:extLst>
      <p:ext uri="{BB962C8B-B14F-4D97-AF65-F5344CB8AC3E}">
        <p14:creationId xmlns:p14="http://schemas.microsoft.com/office/powerpoint/2010/main" val="37111366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3" name="Text Placeholder 2"/>
          <p:cNvSpPr>
            <a:spLocks noGrp="1"/>
          </p:cNvSpPr>
          <p:nvPr>
            <p:ph type="body" sz="quarter" idx="16" hasCustomPrompt="1"/>
          </p:nvPr>
        </p:nvSpPr>
        <p:spPr>
          <a:xfrm>
            <a:off x="1828800" y="6446520"/>
            <a:ext cx="6858000" cy="274320"/>
          </a:xfrm>
        </p:spPr>
        <p:txBody>
          <a:bodyPr lIns="91440" tIns="45720" rIns="91440" bIns="45720" anchor="ctr" anchorCtr="0"/>
          <a:lstStyle>
            <a:lvl1pPr marL="0" indent="0" algn="r">
              <a:buNone/>
              <a:defRPr lang="en-IN" altLang="en-US" sz="120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ltLang="en-US" sz="1200" dirty="0">
                <a:latin typeface="Verdana" panose="020B0604030504040204" pitchFamily="34" charset="0"/>
                <a:ea typeface="Verdana" panose="020B0604030504040204" pitchFamily="34" charset="0"/>
                <a:cs typeface="Verdana" panose="020B0604030504040204" pitchFamily="34" charset="0"/>
              </a:rPr>
              <a:t>Copyright © 2019, 2017, 2015, 2013 Pearson Education, Inc. All Rights Reserved.</a:t>
            </a:r>
            <a:endParaRPr lang="en-IN"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2067" y="6434394"/>
            <a:ext cx="918000" cy="279915"/>
          </a:xfrm>
          <a:prstGeom prst="rect">
            <a:avLst/>
          </a:prstGeom>
        </p:spPr>
      </p:pic>
    </p:spTree>
    <p:extLst>
      <p:ext uri="{BB962C8B-B14F-4D97-AF65-F5344CB8AC3E}">
        <p14:creationId xmlns:p14="http://schemas.microsoft.com/office/powerpoint/2010/main" val="1472941204"/>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2067" y="6434394"/>
            <a:ext cx="918000" cy="279915"/>
          </a:xfrm>
          <a:prstGeom prst="rect">
            <a:avLst/>
          </a:prstGeom>
        </p:spPr>
      </p:pic>
    </p:spTree>
    <p:extLst>
      <p:ext uri="{BB962C8B-B14F-4D97-AF65-F5344CB8AC3E}">
        <p14:creationId xmlns:p14="http://schemas.microsoft.com/office/powerpoint/2010/main" val="2981062836"/>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2/22/21</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2/22/21</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sz="3600">
                <a:latin typeface="+mj-lt"/>
              </a:defRPr>
            </a:lvl1p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2/22/21</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2/22/21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2/22/21</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14" name="Picture 13"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2067" y="6434394"/>
            <a:ext cx="918000" cy="279915"/>
          </a:xfrm>
          <a:prstGeom prst="rect">
            <a:avLst/>
          </a:prstGeom>
        </p:spPr>
      </p:pic>
      <p:sp>
        <p:nvSpPr>
          <p:cNvPr id="12" name="Text Placeholder 2"/>
          <p:cNvSpPr>
            <a:spLocks noGrp="1"/>
          </p:cNvSpPr>
          <p:nvPr>
            <p:ph type="body" sz="quarter" idx="16" hasCustomPrompt="1"/>
          </p:nvPr>
        </p:nvSpPr>
        <p:spPr>
          <a:xfrm>
            <a:off x="1828800" y="6446520"/>
            <a:ext cx="6858000" cy="274320"/>
          </a:xfrm>
        </p:spPr>
        <p:txBody>
          <a:bodyPr lIns="91440" tIns="45720" rIns="91440" bIns="45720" anchor="ctr" anchorCtr="0"/>
          <a:lstStyle>
            <a:lvl1pPr marL="0" indent="0" algn="r">
              <a:buNone/>
              <a:defRPr lang="en-IN" altLang="en-US" sz="120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ltLang="en-US" sz="1200" dirty="0">
                <a:latin typeface="Verdana" panose="020B0604030504040204" pitchFamily="34" charset="0"/>
                <a:ea typeface="Verdana" panose="020B0604030504040204" pitchFamily="34" charset="0"/>
                <a:cs typeface="Verdana" panose="020B0604030504040204" pitchFamily="34" charset="0"/>
              </a:rPr>
              <a:t>Copyright © 2019, 2017, 2015, 2013 Pearson Education, Inc. All Rights Reserved.</a:t>
            </a:r>
            <a:endParaRPr lang="en-IN" dirty="0"/>
          </a:p>
        </p:txBody>
      </p:sp>
    </p:spTree>
    <p:extLst>
      <p:ext uri="{BB962C8B-B14F-4D97-AF65-F5344CB8AC3E}">
        <p14:creationId xmlns:p14="http://schemas.microsoft.com/office/powerpoint/2010/main" val="2203796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2/22/21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154799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2/22/21</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6" name="Title 7"/>
          <p:cNvSpPr>
            <a:spLocks noGrp="1"/>
          </p:cNvSpPr>
          <p:nvPr>
            <p:ph type="title"/>
          </p:nvPr>
        </p:nvSpPr>
        <p:spPr>
          <a:xfrm>
            <a:off x="457200" y="215372"/>
            <a:ext cx="8229600" cy="1097280"/>
          </a:xfrm>
        </p:spPr>
        <p:txBody>
          <a:bodyPr/>
          <a:lstStyle/>
          <a:p>
            <a:r>
              <a:rPr lang="en-US" dirty="0"/>
              <a:t>Click to edit Master title style</a:t>
            </a:r>
          </a:p>
        </p:txBody>
      </p:sp>
      <p:sp>
        <p:nvSpPr>
          <p:cNvPr id="7" name="Content Placeholder 2"/>
          <p:cNvSpPr>
            <a:spLocks noGrp="1"/>
          </p:cNvSpPr>
          <p:nvPr>
            <p:ph idx="1"/>
          </p:nvPr>
        </p:nvSpPr>
        <p:spPr>
          <a:xfrm>
            <a:off x="457200" y="1600201"/>
            <a:ext cx="8229600" cy="914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idx="13"/>
          </p:nvPr>
        </p:nvSpPr>
        <p:spPr>
          <a:xfrm>
            <a:off x="457200" y="2667000"/>
            <a:ext cx="3886200" cy="2438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4"/>
          </p:nvPr>
        </p:nvSpPr>
        <p:spPr>
          <a:xfrm>
            <a:off x="4419600" y="2667000"/>
            <a:ext cx="4267200" cy="2438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2/22/21</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pic>
        <p:nvPicPr>
          <p:cNvPr id="12" name="Picture 11" descr="Pearson Logo"/>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62067" y="6434394"/>
            <a:ext cx="918000" cy="279915"/>
          </a:xfrm>
          <a:prstGeom prst="rect">
            <a:avLst/>
          </a:prstGeom>
        </p:spPr>
      </p:pic>
      <p:sp>
        <p:nvSpPr>
          <p:cNvPr id="9" name="Text Placeholder 2"/>
          <p:cNvSpPr txBox="1">
            <a:spLocks/>
          </p:cNvSpPr>
          <p:nvPr userDrawn="1"/>
        </p:nvSpPr>
        <p:spPr>
          <a:xfrm>
            <a:off x="1828800" y="6446520"/>
            <a:ext cx="6858000" cy="274320"/>
          </a:xfrm>
          <a:prstGeom prst="rect">
            <a:avLst/>
          </a:prstGeom>
        </p:spPr>
        <p:txBody>
          <a:bodyPr lIns="91440" tIns="45720" rIns="91440" bIns="45720" anchor="ctr" anchorCtr="0"/>
          <a:lstStyle>
            <a:lvl1pPr marL="0" indent="0" algn="r" defTabSz="914400" rtl="0" eaLnBrk="1" latinLnBrk="0" hangingPunct="1">
              <a:spcBef>
                <a:spcPts val="1500"/>
              </a:spcBef>
              <a:buClr>
                <a:srgbClr val="007FA3"/>
              </a:buClr>
              <a:buFont typeface="Arial" panose="020B0604020202020204" pitchFamily="34" charset="0"/>
              <a:buNone/>
              <a:defRPr lang="en-IN" altLang="en-US" sz="120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r>
              <a:rPr lang="en-US" dirty="0"/>
              <a:t>Copyright © 2019 Pearson Education, Ltd. All Rights Reserved.</a:t>
            </a:r>
          </a:p>
        </p:txBody>
      </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61" r:id="rId3"/>
    <p:sldLayoutId id="2147483656" r:id="rId4"/>
    <p:sldLayoutId id="2147483650" r:id="rId5"/>
    <p:sldLayoutId id="2147483659" r:id="rId6"/>
    <p:sldLayoutId id="2147483658" r:id="rId7"/>
    <p:sldLayoutId id="2147483660" r:id="rId8"/>
    <p:sldLayoutId id="2147483662" r:id="rId9"/>
    <p:sldLayoutId id="2147483651" r:id="rId10"/>
    <p:sldLayoutId id="2147483654" r:id="rId11"/>
    <p:sldLayoutId id="2147483655" r:id="rId12"/>
    <p:sldLayoutId id="2147483663" r:id="rId13"/>
  </p:sldLayoutIdLst>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Organizational Behavior</a:t>
            </a:r>
          </a:p>
        </p:txBody>
      </p:sp>
      <p:sp>
        <p:nvSpPr>
          <p:cNvPr id="3" name="Text Placeholder 2"/>
          <p:cNvSpPr>
            <a:spLocks noGrp="1"/>
          </p:cNvSpPr>
          <p:nvPr>
            <p:ph type="body" sz="quarter" idx="13"/>
          </p:nvPr>
        </p:nvSpPr>
        <p:spPr/>
        <p:txBody>
          <a:bodyPr/>
          <a:lstStyle/>
          <a:p>
            <a:r>
              <a:rPr lang="en-US" dirty="0"/>
              <a:t>Eighteenth Edition, Global Edition</a:t>
            </a:r>
          </a:p>
        </p:txBody>
      </p:sp>
      <p:sp>
        <p:nvSpPr>
          <p:cNvPr id="4" name="Text Placeholder 3"/>
          <p:cNvSpPr>
            <a:spLocks noGrp="1"/>
          </p:cNvSpPr>
          <p:nvPr>
            <p:ph type="body" sz="quarter" idx="14"/>
          </p:nvPr>
        </p:nvSpPr>
        <p:spPr/>
        <p:txBody>
          <a:bodyPr/>
          <a:lstStyle/>
          <a:p>
            <a:r>
              <a:rPr lang="en-US" b="1" dirty="0"/>
              <a:t>Chapter 13</a:t>
            </a:r>
          </a:p>
        </p:txBody>
      </p:sp>
      <p:sp>
        <p:nvSpPr>
          <p:cNvPr id="5" name="Text Placeholder 4"/>
          <p:cNvSpPr>
            <a:spLocks noGrp="1"/>
          </p:cNvSpPr>
          <p:nvPr>
            <p:ph type="body" sz="quarter" idx="15"/>
          </p:nvPr>
        </p:nvSpPr>
        <p:spPr/>
        <p:txBody>
          <a:bodyPr/>
          <a:lstStyle/>
          <a:p>
            <a:r>
              <a:rPr lang="en-US" dirty="0"/>
              <a:t>Leadership</a:t>
            </a:r>
          </a:p>
        </p:txBody>
      </p:sp>
      <p:sp>
        <p:nvSpPr>
          <p:cNvPr id="6" name="Text Placeholder 5"/>
          <p:cNvSpPr>
            <a:spLocks noGrp="1"/>
          </p:cNvSpPr>
          <p:nvPr>
            <p:ph type="body" sz="quarter" idx="16"/>
          </p:nvPr>
        </p:nvSpPr>
        <p:spPr/>
        <p:txBody>
          <a:bodyPr/>
          <a:lstStyle/>
          <a:p>
            <a:r>
              <a:rPr lang="en-US" altLang="en-US" dirty="0"/>
              <a:t>Copyright © 2019 Pearson Education, Ltd. All Rights Reserved.</a:t>
            </a:r>
          </a:p>
        </p:txBody>
      </p:sp>
      <p:pic>
        <p:nvPicPr>
          <p:cNvPr id="9" name="Picture 8" descr="Front cover: Organizational Behavior, Eighteenth Edition by Stephen P. Robbins and Timothy A. Judge"/>
          <p:cNvPicPr>
            <a:picLocks noChangeAspect="1"/>
          </p:cNvPicPr>
          <p:nvPr/>
        </p:nvPicPr>
        <p:blipFill>
          <a:blip r:embed="rId3" cstate="print"/>
          <a:stretch>
            <a:fillRect/>
          </a:stretch>
        </p:blipFill>
        <p:spPr>
          <a:xfrm>
            <a:off x="472776" y="1291894"/>
            <a:ext cx="3860117" cy="4948104"/>
          </a:xfrm>
          <a:prstGeom prst="rect">
            <a:avLst/>
          </a:prstGeom>
        </p:spPr>
      </p:pic>
    </p:spTree>
    <p:extLst>
      <p:ext uri="{BB962C8B-B14F-4D97-AF65-F5344CB8AC3E}">
        <p14:creationId xmlns:p14="http://schemas.microsoft.com/office/powerpoint/2010/main" val="18553722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cs typeface="Consolas" panose="020B0609020204030204" pitchFamily="49" charset="0"/>
              </a:rPr>
              <a:t>Central Tenets and Main Limitations of Behavioral Theories </a:t>
            </a:r>
            <a:r>
              <a:rPr lang="en-US" sz="2000" b="0" dirty="0">
                <a:latin typeface="+mj-lt"/>
                <a:cs typeface="Consolas" panose="020B0609020204030204" pitchFamily="49" charset="0"/>
              </a:rPr>
              <a:t>(1 of 3)</a:t>
            </a:r>
          </a:p>
        </p:txBody>
      </p:sp>
      <p:sp>
        <p:nvSpPr>
          <p:cNvPr id="3" name="Content Placeholder 2"/>
          <p:cNvSpPr>
            <a:spLocks noGrp="1"/>
          </p:cNvSpPr>
          <p:nvPr>
            <p:ph idx="1"/>
          </p:nvPr>
        </p:nvSpPr>
        <p:spPr/>
        <p:txBody>
          <a:bodyPr/>
          <a:lstStyle/>
          <a:p>
            <a:pPr marL="256032" indent="-256032">
              <a:buSzPct val="100000"/>
            </a:pPr>
            <a:r>
              <a:rPr lang="en-US" sz="2400" b="1" dirty="0">
                <a:cs typeface="Arial" charset="0"/>
              </a:rPr>
              <a:t>Behavioral theories of leadership </a:t>
            </a:r>
            <a:r>
              <a:rPr lang="en-US" sz="2400" dirty="0">
                <a:cs typeface="Arial" charset="0"/>
              </a:rPr>
              <a:t>imply we can </a:t>
            </a:r>
            <a:r>
              <a:rPr lang="en-US" sz="2400" i="1" dirty="0">
                <a:cs typeface="Arial" charset="0"/>
              </a:rPr>
              <a:t>train</a:t>
            </a:r>
            <a:r>
              <a:rPr lang="en-US" sz="2400" b="1" dirty="0">
                <a:cs typeface="Arial" charset="0"/>
              </a:rPr>
              <a:t> </a:t>
            </a:r>
            <a:r>
              <a:rPr lang="en-US" sz="2400" dirty="0">
                <a:cs typeface="Arial" charset="0"/>
              </a:rPr>
              <a:t>people to be leaders.</a:t>
            </a:r>
          </a:p>
          <a:p>
            <a:pPr marL="740664" lvl="1"/>
            <a:r>
              <a:rPr lang="en-US" sz="2400" dirty="0">
                <a:cs typeface="Arial" charset="0"/>
              </a:rPr>
              <a:t>Ohio State Studies found two behaviors that accounted for most leadership behavior:</a:t>
            </a:r>
          </a:p>
          <a:p>
            <a:pPr lvl="2"/>
            <a:r>
              <a:rPr lang="en-US" sz="2400" b="1" dirty="0">
                <a:cs typeface="Arial" charset="0"/>
              </a:rPr>
              <a:t>Initiating structure</a:t>
            </a:r>
          </a:p>
          <a:p>
            <a:pPr lvl="2"/>
            <a:r>
              <a:rPr lang="en-US" sz="2400" b="1" dirty="0">
                <a:cs typeface="Arial" charset="0"/>
              </a:rPr>
              <a:t>Consideration</a:t>
            </a:r>
            <a:endParaRPr lang="en-US" sz="2400" dirty="0"/>
          </a:p>
        </p:txBody>
      </p:sp>
    </p:spTree>
    <p:extLst>
      <p:ext uri="{BB962C8B-B14F-4D97-AF65-F5344CB8AC3E}">
        <p14:creationId xmlns:p14="http://schemas.microsoft.com/office/powerpoint/2010/main" val="32093555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Central Tenets and Main Limitations of Behavioral Theories </a:t>
            </a:r>
            <a:r>
              <a:rPr lang="en-US" sz="2000" b="0" dirty="0">
                <a:latin typeface="+mj-lt"/>
              </a:rPr>
              <a:t>(2 of 3)</a:t>
            </a:r>
          </a:p>
        </p:txBody>
      </p:sp>
      <p:sp>
        <p:nvSpPr>
          <p:cNvPr id="3" name="Content Placeholder 2"/>
          <p:cNvSpPr>
            <a:spLocks noGrp="1"/>
          </p:cNvSpPr>
          <p:nvPr>
            <p:ph idx="1"/>
          </p:nvPr>
        </p:nvSpPr>
        <p:spPr/>
        <p:txBody>
          <a:bodyPr/>
          <a:lstStyle/>
          <a:p>
            <a:pPr marL="256032" indent="-256032">
              <a:buSzPct val="100000"/>
            </a:pPr>
            <a:r>
              <a:rPr lang="en-US" sz="2400" dirty="0">
                <a:cs typeface="Arial" charset="0"/>
              </a:rPr>
              <a:t>The GLOBE study suggests there are international differences in preference for initiating structure and consideration.</a:t>
            </a:r>
          </a:p>
          <a:p>
            <a:pPr marL="740664" lvl="1"/>
            <a:r>
              <a:rPr lang="en-US" sz="2400" dirty="0">
                <a:cs typeface="Arial" charset="0"/>
              </a:rPr>
              <a:t>Found that leaders high in consideration would succeed best in where cultures did not favor unilateral decision making. </a:t>
            </a:r>
            <a:endParaRPr lang="en-US" sz="2400" dirty="0"/>
          </a:p>
        </p:txBody>
      </p:sp>
    </p:spTree>
    <p:extLst>
      <p:ext uri="{BB962C8B-B14F-4D97-AF65-F5344CB8AC3E}">
        <p14:creationId xmlns:p14="http://schemas.microsoft.com/office/powerpoint/2010/main" val="28798312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Central Tenets and Main Limitations of Behavioral Theories </a:t>
            </a:r>
            <a:r>
              <a:rPr lang="en-US" sz="2000" b="0" dirty="0">
                <a:latin typeface="+mj-lt"/>
              </a:rPr>
              <a:t>(3 of 3)</a:t>
            </a:r>
          </a:p>
        </p:txBody>
      </p:sp>
      <p:sp>
        <p:nvSpPr>
          <p:cNvPr id="3" name="Content Placeholder 2"/>
          <p:cNvSpPr>
            <a:spLocks noGrp="1"/>
          </p:cNvSpPr>
          <p:nvPr>
            <p:ph idx="1"/>
          </p:nvPr>
        </p:nvSpPr>
        <p:spPr/>
        <p:txBody>
          <a:bodyPr/>
          <a:lstStyle/>
          <a:p>
            <a:pPr marL="256032" indent="-256032">
              <a:buSzPct val="100000"/>
            </a:pPr>
            <a:r>
              <a:rPr lang="en-US" sz="2400" b="1" dirty="0">
                <a:cs typeface="Arial" charset="0"/>
              </a:rPr>
              <a:t>Summary of Trait Theories and Behavioral Theories</a:t>
            </a:r>
          </a:p>
          <a:p>
            <a:pPr marL="740664" lvl="1"/>
            <a:r>
              <a:rPr lang="en-US" sz="2400" dirty="0">
                <a:cs typeface="Arial" charset="0"/>
              </a:rPr>
              <a:t>Leaders who have certain traits and who display culturally appropriate consideration and structuring behaviors do appear to be more effective.</a:t>
            </a:r>
          </a:p>
          <a:p>
            <a:pPr marL="740664" lvl="1"/>
            <a:r>
              <a:rPr lang="en-US" sz="2400" dirty="0">
                <a:cs typeface="Arial" charset="0"/>
              </a:rPr>
              <a:t>Traits and behaviors do not guarantee success.</a:t>
            </a:r>
          </a:p>
          <a:p>
            <a:pPr lvl="2"/>
            <a:r>
              <a:rPr lang="en-US" sz="2400" dirty="0">
                <a:cs typeface="Arial" charset="0"/>
              </a:rPr>
              <a:t>Context matters too.</a:t>
            </a:r>
            <a:endParaRPr lang="en-US" sz="2400" dirty="0"/>
          </a:p>
        </p:txBody>
      </p:sp>
    </p:spTree>
    <p:extLst>
      <p:ext uri="{BB962C8B-B14F-4D97-AF65-F5344CB8AC3E}">
        <p14:creationId xmlns:p14="http://schemas.microsoft.com/office/powerpoint/2010/main" val="2905617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Contrast Contingency Theories of Leadership </a:t>
            </a:r>
            <a:r>
              <a:rPr lang="en-US" sz="2000" b="0" dirty="0">
                <a:latin typeface="+mj-lt"/>
              </a:rPr>
              <a:t>(1 of 7)</a:t>
            </a:r>
          </a:p>
        </p:txBody>
      </p:sp>
      <p:sp>
        <p:nvSpPr>
          <p:cNvPr id="3" name="Content Placeholder 2"/>
          <p:cNvSpPr>
            <a:spLocks noGrp="1"/>
          </p:cNvSpPr>
          <p:nvPr>
            <p:ph idx="1"/>
          </p:nvPr>
        </p:nvSpPr>
        <p:spPr/>
        <p:txBody>
          <a:bodyPr/>
          <a:lstStyle/>
          <a:p>
            <a:pPr marL="256032" indent="-256032">
              <a:buSzPct val="100000"/>
            </a:pPr>
            <a:r>
              <a:rPr lang="en-US" sz="2400" dirty="0">
                <a:latin typeface="+mj-lt"/>
              </a:rPr>
              <a:t>The </a:t>
            </a:r>
            <a:r>
              <a:rPr lang="en-US" sz="2400" b="1" dirty="0">
                <a:latin typeface="+mj-lt"/>
              </a:rPr>
              <a:t>Fiedler contingency model: </a:t>
            </a:r>
            <a:r>
              <a:rPr lang="en-US" sz="2400" dirty="0">
                <a:latin typeface="+mj-lt"/>
              </a:rPr>
              <a:t>effective group performance depends upon the proper match between the leader’s style of interacting with subordinates and the degree to which the situation gives control to the leader.</a:t>
            </a:r>
          </a:p>
          <a:p>
            <a:pPr marL="740664" lvl="1"/>
            <a:r>
              <a:rPr lang="en-US" sz="2400" dirty="0">
                <a:latin typeface="+mj-lt"/>
              </a:rPr>
              <a:t>The </a:t>
            </a:r>
            <a:r>
              <a:rPr lang="en-US" sz="2400" b="1" dirty="0">
                <a:latin typeface="+mj-lt"/>
              </a:rPr>
              <a:t>least preferred coworker (LPC) questionnaire:</a:t>
            </a:r>
          </a:p>
          <a:p>
            <a:pPr marL="1143000" lvl="3">
              <a:buClr>
                <a:schemeClr val="bg2"/>
              </a:buClr>
              <a:buFont typeface="Wingdings" panose="05000000000000000000" pitchFamily="2" charset="2"/>
              <a:buChar char="§"/>
            </a:pPr>
            <a:r>
              <a:rPr lang="en-US" sz="2400" dirty="0">
                <a:latin typeface="+mj-lt"/>
                <a:cs typeface="Arial" panose="020B0604020202020204" pitchFamily="34" charset="0"/>
              </a:rPr>
              <a:t>Task- or relationship-oriented.</a:t>
            </a:r>
          </a:p>
          <a:p>
            <a:pPr marL="1143000" lvl="3">
              <a:buClr>
                <a:schemeClr val="bg2"/>
              </a:buClr>
              <a:buFont typeface="Wingdings" panose="05000000000000000000" pitchFamily="2" charset="2"/>
              <a:buChar char="§"/>
            </a:pPr>
            <a:r>
              <a:rPr lang="en-US" sz="2400" dirty="0">
                <a:latin typeface="+mj-lt"/>
                <a:cs typeface="Arial" panose="020B0604020202020204" pitchFamily="34" charset="0"/>
              </a:rPr>
              <a:t>Assumes leadership style is fixed.</a:t>
            </a:r>
            <a:endParaRPr lang="en-US" sz="2400" dirty="0">
              <a:latin typeface="+mj-lt"/>
            </a:endParaRPr>
          </a:p>
        </p:txBody>
      </p:sp>
    </p:spTree>
    <p:extLst>
      <p:ext uri="{BB962C8B-B14F-4D97-AF65-F5344CB8AC3E}">
        <p14:creationId xmlns:p14="http://schemas.microsoft.com/office/powerpoint/2010/main" val="2396736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Contrast Contingency Theories of Leadership </a:t>
            </a:r>
            <a:r>
              <a:rPr lang="en-US" sz="2000" b="0" dirty="0">
                <a:latin typeface="+mj-lt"/>
              </a:rPr>
              <a:t>(2 of 7)</a:t>
            </a:r>
          </a:p>
        </p:txBody>
      </p:sp>
      <p:sp>
        <p:nvSpPr>
          <p:cNvPr id="3" name="Content Placeholder 2"/>
          <p:cNvSpPr>
            <a:spLocks noGrp="1"/>
          </p:cNvSpPr>
          <p:nvPr>
            <p:ph idx="1"/>
          </p:nvPr>
        </p:nvSpPr>
        <p:spPr/>
        <p:txBody>
          <a:bodyPr/>
          <a:lstStyle/>
          <a:p>
            <a:pPr marL="256032" indent="-256032">
              <a:buSzPct val="100000"/>
            </a:pPr>
            <a:r>
              <a:rPr lang="en-US" sz="2400" dirty="0">
                <a:cs typeface="Arial" charset="0"/>
              </a:rPr>
              <a:t>Defining the Situation</a:t>
            </a:r>
          </a:p>
          <a:p>
            <a:pPr marL="740664" lvl="1"/>
            <a:r>
              <a:rPr lang="en-US" sz="2400" dirty="0">
                <a:cs typeface="Arial" charset="0"/>
              </a:rPr>
              <a:t>Contingency dimensions:</a:t>
            </a:r>
          </a:p>
          <a:p>
            <a:pPr lvl="2"/>
            <a:r>
              <a:rPr lang="en-US" sz="2400" b="1" dirty="0">
                <a:cs typeface="Arial" charset="0"/>
              </a:rPr>
              <a:t>Leader-member relations</a:t>
            </a:r>
          </a:p>
          <a:p>
            <a:pPr lvl="2"/>
            <a:r>
              <a:rPr lang="en-US" sz="2400" b="1" dirty="0">
                <a:cs typeface="Arial" charset="0"/>
              </a:rPr>
              <a:t>Task structure</a:t>
            </a:r>
          </a:p>
          <a:p>
            <a:pPr lvl="2"/>
            <a:r>
              <a:rPr lang="en-US" sz="2400" b="1" dirty="0">
                <a:cs typeface="Arial" charset="0"/>
              </a:rPr>
              <a:t>Position power</a:t>
            </a:r>
            <a:endParaRPr lang="en-US" sz="2400" b="1" dirty="0"/>
          </a:p>
        </p:txBody>
      </p:sp>
    </p:spTree>
    <p:extLst>
      <p:ext uri="{BB962C8B-B14F-4D97-AF65-F5344CB8AC3E}">
        <p14:creationId xmlns:p14="http://schemas.microsoft.com/office/powerpoint/2010/main" val="36003778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Contrast Contingency Theories of Leadership </a:t>
            </a:r>
            <a:r>
              <a:rPr lang="en-US" sz="2000" b="0" dirty="0">
                <a:latin typeface="+mj-lt"/>
              </a:rPr>
              <a:t>(3 of 7)</a:t>
            </a:r>
          </a:p>
        </p:txBody>
      </p:sp>
      <p:sp>
        <p:nvSpPr>
          <p:cNvPr id="3" name="Content Placeholder 2"/>
          <p:cNvSpPr>
            <a:spLocks noGrp="1"/>
          </p:cNvSpPr>
          <p:nvPr>
            <p:ph idx="1"/>
          </p:nvPr>
        </p:nvSpPr>
        <p:spPr>
          <a:xfrm>
            <a:off x="457200" y="1600200"/>
            <a:ext cx="8229600" cy="380999"/>
          </a:xfrm>
        </p:spPr>
        <p:txBody>
          <a:bodyPr/>
          <a:lstStyle/>
          <a:p>
            <a:pPr marL="0" indent="0">
              <a:buNone/>
            </a:pPr>
            <a:r>
              <a:rPr lang="en-IN" sz="2000" b="1" dirty="0"/>
              <a:t>Exhibit 13-1</a:t>
            </a:r>
            <a:r>
              <a:rPr lang="en-IN" sz="2000" dirty="0"/>
              <a:t> Findings from the Fiedler Model</a:t>
            </a:r>
          </a:p>
        </p:txBody>
      </p:sp>
      <p:pic>
        <p:nvPicPr>
          <p:cNvPr id="4" name="Picture 3" descr="A line graph plots the performance of task-oriented and relationship-oriented leaders across eight categories, depicting the findings of the Fiedler model.&#10;The Y-axis shows Performance, ranging from Poor to Good, and the X axis shows conditions, ranging from Favorable for Category I to Unfavorable for Category 8. The performance of task-oriented leaders is good in favorable and unfavorable conditions but poor in moderate conditions, and the performance of relationship-oriented leaders is good in moderate conditions but poor favorable or unfavorable conditions.&#10;&#10;The figure below the graph defines eight categories based on three factors:&#10;Leader–member relations: Good in category I to IV and Poor in category V to VIII&#10;Task structure: High in Category I, II, V and VI, and low in category III, IV, VII and VIII&#10;Position power: Strong in category I, III, V, and VII; and weak in category II, IV, VI, and VIII."/>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7570" y="2024393"/>
            <a:ext cx="6408861" cy="4338307"/>
          </a:xfrm>
          <a:prstGeom prst="rect">
            <a:avLst/>
          </a:prstGeom>
        </p:spPr>
      </p:pic>
    </p:spTree>
    <p:extLst>
      <p:ext uri="{BB962C8B-B14F-4D97-AF65-F5344CB8AC3E}">
        <p14:creationId xmlns:p14="http://schemas.microsoft.com/office/powerpoint/2010/main" val="20013284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Contrast Contingency Theories of Leadership </a:t>
            </a:r>
            <a:r>
              <a:rPr lang="en-US" sz="2000" b="0" dirty="0">
                <a:latin typeface="+mj-lt"/>
              </a:rPr>
              <a:t>(4 of 7)</a:t>
            </a:r>
          </a:p>
        </p:txBody>
      </p:sp>
      <p:sp>
        <p:nvSpPr>
          <p:cNvPr id="3" name="Content Placeholder 2"/>
          <p:cNvSpPr>
            <a:spLocks noGrp="1"/>
          </p:cNvSpPr>
          <p:nvPr>
            <p:ph idx="1"/>
          </p:nvPr>
        </p:nvSpPr>
        <p:spPr/>
        <p:txBody>
          <a:bodyPr/>
          <a:lstStyle/>
          <a:p>
            <a:pPr marL="256032" indent="-256032">
              <a:buSzPct val="100000"/>
            </a:pPr>
            <a:r>
              <a:rPr lang="en-US" sz="2400" b="1" dirty="0">
                <a:cs typeface="Arial" charset="0"/>
              </a:rPr>
              <a:t>Situational leadership theory (SLT) </a:t>
            </a:r>
            <a:r>
              <a:rPr lang="en-US" sz="2400" dirty="0">
                <a:cs typeface="Arial" charset="0"/>
              </a:rPr>
              <a:t>is a contingency theory that focuses on the followers.</a:t>
            </a:r>
          </a:p>
          <a:p>
            <a:pPr marL="740664" lvl="2" indent="-283464">
              <a:buFont typeface="Arial" panose="020B0604020202020204" pitchFamily="34" charset="0"/>
              <a:buChar char="–"/>
            </a:pPr>
            <a:r>
              <a:rPr lang="en-US" sz="2400" dirty="0">
                <a:cs typeface="Arial" charset="0"/>
              </a:rPr>
              <a:t>Successful leadership is achieved by selecting the right leadership style, which is contingent on the level of the followers’ readiness.</a:t>
            </a:r>
            <a:endParaRPr lang="en-US" sz="2400" dirty="0"/>
          </a:p>
        </p:txBody>
      </p:sp>
    </p:spTree>
    <p:extLst>
      <p:ext uri="{BB962C8B-B14F-4D97-AF65-F5344CB8AC3E}">
        <p14:creationId xmlns:p14="http://schemas.microsoft.com/office/powerpoint/2010/main" val="37511713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Contrast Contingency Theories of Leadership </a:t>
            </a:r>
            <a:r>
              <a:rPr lang="en-US" sz="2000" b="0" dirty="0">
                <a:latin typeface="+mj-lt"/>
              </a:rPr>
              <a:t>(5 of 7)</a:t>
            </a:r>
          </a:p>
        </p:txBody>
      </p:sp>
      <p:sp>
        <p:nvSpPr>
          <p:cNvPr id="3" name="Content Placeholder 2"/>
          <p:cNvSpPr>
            <a:spLocks noGrp="1"/>
          </p:cNvSpPr>
          <p:nvPr>
            <p:ph idx="1"/>
          </p:nvPr>
        </p:nvSpPr>
        <p:spPr/>
        <p:txBody>
          <a:bodyPr/>
          <a:lstStyle/>
          <a:p>
            <a:pPr marL="256032" indent="-256032">
              <a:buSzPct val="100000"/>
              <a:defRPr/>
            </a:pPr>
            <a:r>
              <a:rPr lang="en-US" sz="2400" b="1" dirty="0">
                <a:cs typeface="Arial" charset="0"/>
              </a:rPr>
              <a:t>Path-goal theory</a:t>
            </a:r>
            <a:r>
              <a:rPr lang="en-US" sz="2400" dirty="0">
                <a:cs typeface="Arial" charset="0"/>
              </a:rPr>
              <a:t>:</a:t>
            </a:r>
          </a:p>
          <a:p>
            <a:pPr marL="740664" lvl="1" indent="-283464">
              <a:defRPr/>
            </a:pPr>
            <a:r>
              <a:rPr lang="en-US" sz="2400" dirty="0">
                <a:cs typeface="Arial" charset="0"/>
              </a:rPr>
              <a:t>Contingency model of leadership that extracts key elements from the Ohio State leadership research on initiating structure and consideration and the expectancy theory of motivation.</a:t>
            </a:r>
          </a:p>
          <a:p>
            <a:pPr marL="740664" lvl="1" indent="-283464">
              <a:defRPr/>
            </a:pPr>
            <a:r>
              <a:rPr lang="en-US" sz="2400" dirty="0">
                <a:cs typeface="Arial" charset="0"/>
              </a:rPr>
              <a:t>Derived from belief that effective leaders clarify the path to help followers achieve work goals.</a:t>
            </a:r>
            <a:endParaRPr lang="en-US" sz="2400" dirty="0"/>
          </a:p>
        </p:txBody>
      </p:sp>
    </p:spTree>
    <p:extLst>
      <p:ext uri="{BB962C8B-B14F-4D97-AF65-F5344CB8AC3E}">
        <p14:creationId xmlns:p14="http://schemas.microsoft.com/office/powerpoint/2010/main" val="8195935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Contrast Contingency Theories of Leadership </a:t>
            </a:r>
            <a:r>
              <a:rPr lang="en-US" sz="2000" b="0" dirty="0">
                <a:latin typeface="+mj-lt"/>
              </a:rPr>
              <a:t>(6 of 7)</a:t>
            </a:r>
          </a:p>
        </p:txBody>
      </p:sp>
      <p:sp>
        <p:nvSpPr>
          <p:cNvPr id="3" name="Content Placeholder 2"/>
          <p:cNvSpPr>
            <a:spLocks noGrp="1"/>
          </p:cNvSpPr>
          <p:nvPr>
            <p:ph idx="1"/>
          </p:nvPr>
        </p:nvSpPr>
        <p:spPr/>
        <p:txBody>
          <a:bodyPr/>
          <a:lstStyle/>
          <a:p>
            <a:pPr marL="256032" indent="-256032">
              <a:buSzPct val="100000"/>
            </a:pPr>
            <a:r>
              <a:rPr lang="en-US" sz="2400" dirty="0">
                <a:cs typeface="Arial" charset="0"/>
              </a:rPr>
              <a:t>The</a:t>
            </a:r>
            <a:r>
              <a:rPr lang="en-US" sz="2400" b="1" dirty="0">
                <a:cs typeface="Arial" charset="0"/>
              </a:rPr>
              <a:t> leader-participation model </a:t>
            </a:r>
            <a:r>
              <a:rPr lang="en-US" sz="2400" dirty="0">
                <a:cs typeface="Arial" charset="0"/>
              </a:rPr>
              <a:t>relates leadership behavior and participation in decision making.</a:t>
            </a:r>
          </a:p>
          <a:p>
            <a:pPr marL="740664" lvl="1"/>
            <a:r>
              <a:rPr lang="en-US" sz="2400" dirty="0">
                <a:cs typeface="Arial" charset="0"/>
              </a:rPr>
              <a:t>Leader behavior must adjust to reflect the task structure.</a:t>
            </a:r>
            <a:endParaRPr lang="en-US" sz="2400" dirty="0"/>
          </a:p>
        </p:txBody>
      </p:sp>
    </p:spTree>
    <p:extLst>
      <p:ext uri="{BB962C8B-B14F-4D97-AF65-F5344CB8AC3E}">
        <p14:creationId xmlns:p14="http://schemas.microsoft.com/office/powerpoint/2010/main" val="19604232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Contrast Contingency Theories of Leadership </a:t>
            </a:r>
            <a:r>
              <a:rPr lang="en-US" sz="2000" b="0" dirty="0">
                <a:latin typeface="+mj-lt"/>
              </a:rPr>
              <a:t>(7 of 7)</a:t>
            </a:r>
          </a:p>
        </p:txBody>
      </p:sp>
      <p:sp>
        <p:nvSpPr>
          <p:cNvPr id="4" name="Content Placeholder 3"/>
          <p:cNvSpPr>
            <a:spLocks noGrp="1"/>
          </p:cNvSpPr>
          <p:nvPr>
            <p:ph idx="1"/>
          </p:nvPr>
        </p:nvSpPr>
        <p:spPr>
          <a:xfrm>
            <a:off x="457200" y="1600200"/>
            <a:ext cx="8229600" cy="380999"/>
          </a:xfrm>
        </p:spPr>
        <p:txBody>
          <a:bodyPr/>
          <a:lstStyle/>
          <a:p>
            <a:pPr marL="0" indent="0">
              <a:buNone/>
            </a:pPr>
            <a:r>
              <a:rPr lang="en-US" sz="2000" b="1" dirty="0"/>
              <a:t>OB POLL</a:t>
            </a:r>
            <a:r>
              <a:rPr lang="en-US" sz="2000" dirty="0"/>
              <a:t> How Are You Developing Your Leadership Skills</a:t>
            </a:r>
          </a:p>
        </p:txBody>
      </p:sp>
      <p:pic>
        <p:nvPicPr>
          <p:cNvPr id="5" name="Picture 4" descr="A pie-chart shows the results of OB Poll on how to develop leadership skills.&#10;The data are as follows:&#10;Reading leadership materials: 27 percent.&#10;Attending conferences: 24 percent.&#10;Obtaining employee feedback: 24 percent.&#10;Listening to mentor: 19 percent.&#10;Other activities, such as obtaining further education: 6 percent.&#10;Nothing: 0 percen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3722" y="2126089"/>
            <a:ext cx="8196557" cy="3267772"/>
          </a:xfrm>
          <a:prstGeom prst="rect">
            <a:avLst/>
          </a:prstGeom>
        </p:spPr>
      </p:pic>
      <p:sp>
        <p:nvSpPr>
          <p:cNvPr id="3" name="Content Placeholder 2"/>
          <p:cNvSpPr>
            <a:spLocks noGrp="1"/>
          </p:cNvSpPr>
          <p:nvPr>
            <p:ph idx="13"/>
          </p:nvPr>
        </p:nvSpPr>
        <p:spPr>
          <a:xfrm>
            <a:off x="457200" y="5562600"/>
            <a:ext cx="8229600" cy="762000"/>
          </a:xfrm>
        </p:spPr>
        <p:txBody>
          <a:bodyPr/>
          <a:lstStyle/>
          <a:p>
            <a:pPr marL="0" indent="0">
              <a:spcBef>
                <a:spcPts val="300"/>
              </a:spcBef>
              <a:buNone/>
            </a:pPr>
            <a:r>
              <a:rPr lang="en-US" sz="1200" i="1" dirty="0"/>
              <a:t>Note: </a:t>
            </a:r>
            <a:r>
              <a:rPr lang="en-US" sz="1200" dirty="0"/>
              <a:t>Survey of 700 respondents.</a:t>
            </a:r>
          </a:p>
          <a:p>
            <a:pPr marL="0" indent="0">
              <a:spcBef>
                <a:spcPts val="300"/>
              </a:spcBef>
              <a:buNone/>
            </a:pPr>
            <a:r>
              <a:rPr lang="en-US" sz="1200" i="1" dirty="0"/>
              <a:t>Source: </a:t>
            </a:r>
            <a:r>
              <a:rPr lang="en-US" sz="1200" dirty="0"/>
              <a:t>Based on J. </a:t>
            </a:r>
            <a:r>
              <a:rPr lang="en-US" sz="1200" dirty="0" err="1"/>
              <a:t>Brox</a:t>
            </a:r>
            <a:r>
              <a:rPr lang="en-US" sz="1200" dirty="0"/>
              <a:t>, “The Results Are In: How Do You Ensure You’re Constantly Developing as a Leader?” May 14, 2013, http://www.refreshleadership.com/index.php/2013/05/results-ensure-youre-constantly-developing-leader/#more-4732.</a:t>
            </a:r>
          </a:p>
        </p:txBody>
      </p:sp>
    </p:spTree>
    <p:extLst>
      <p:ext uri="{BB962C8B-B14F-4D97-AF65-F5344CB8AC3E}">
        <p14:creationId xmlns:p14="http://schemas.microsoft.com/office/powerpoint/2010/main" val="2769023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Learning Objectives </a:t>
            </a:r>
            <a:r>
              <a:rPr lang="en-US" sz="2000" b="0" dirty="0">
                <a:latin typeface="+mj-lt"/>
              </a:rPr>
              <a:t>(1 of 2)</a:t>
            </a:r>
            <a:endParaRPr lang="en-IN" sz="3600" b="0" dirty="0">
              <a:latin typeface="+mj-lt"/>
            </a:endParaRPr>
          </a:p>
        </p:txBody>
      </p:sp>
      <p:sp>
        <p:nvSpPr>
          <p:cNvPr id="5" name="Content Placeholder 4"/>
          <p:cNvSpPr>
            <a:spLocks noGrp="1"/>
          </p:cNvSpPr>
          <p:nvPr>
            <p:ph idx="1"/>
          </p:nvPr>
        </p:nvSpPr>
        <p:spPr/>
        <p:txBody>
          <a:bodyPr/>
          <a:lstStyle/>
          <a:p>
            <a:pPr marL="685800" lvl="0" indent="-685800">
              <a:buClr>
                <a:schemeClr val="bg2"/>
              </a:buClr>
              <a:buSzPct val="100000"/>
              <a:buNone/>
            </a:pPr>
            <a:r>
              <a:rPr lang="en-US" sz="2400" b="1" dirty="0">
                <a:solidFill>
                  <a:srgbClr val="007FA3"/>
                </a:solidFill>
              </a:rPr>
              <a:t>13.1</a:t>
            </a:r>
            <a:r>
              <a:rPr lang="en-US" sz="2400" dirty="0"/>
              <a:t> Summarize the conclusions of trait theories of leadership.</a:t>
            </a:r>
          </a:p>
          <a:p>
            <a:pPr marL="685800" lvl="0" indent="-685800">
              <a:buClr>
                <a:schemeClr val="bg2"/>
              </a:buClr>
              <a:buNone/>
            </a:pPr>
            <a:r>
              <a:rPr lang="en-US" sz="2400" b="1" dirty="0">
                <a:solidFill>
                  <a:srgbClr val="007FA3"/>
                </a:solidFill>
              </a:rPr>
              <a:t>13.2 </a:t>
            </a:r>
            <a:r>
              <a:rPr lang="en-US" sz="2400" dirty="0"/>
              <a:t>Identify the central tenets and main limitations of behavioral theories.</a:t>
            </a:r>
          </a:p>
          <a:p>
            <a:pPr marL="685800" lvl="0" indent="-685800">
              <a:buClr>
                <a:schemeClr val="bg2"/>
              </a:buClr>
              <a:buNone/>
            </a:pPr>
            <a:r>
              <a:rPr lang="en-US" sz="2400" b="1" dirty="0">
                <a:solidFill>
                  <a:srgbClr val="007FA3"/>
                </a:solidFill>
              </a:rPr>
              <a:t>13.3 </a:t>
            </a:r>
            <a:r>
              <a:rPr lang="en-US" sz="2400" dirty="0"/>
              <a:t>Contrast contingency theories of leadership.</a:t>
            </a:r>
          </a:p>
          <a:p>
            <a:pPr marL="685800" lvl="0" indent="-685800">
              <a:buClr>
                <a:schemeClr val="bg2"/>
              </a:buClr>
              <a:buNone/>
            </a:pPr>
            <a:r>
              <a:rPr lang="en-US" sz="2400" b="1" dirty="0">
                <a:solidFill>
                  <a:srgbClr val="007FA3"/>
                </a:solidFill>
              </a:rPr>
              <a:t>13.4 </a:t>
            </a:r>
            <a:r>
              <a:rPr lang="en-US" sz="2400" dirty="0"/>
              <a:t>Describe the contemporary theories of leadership and their relationship to foundational theories.</a:t>
            </a:r>
          </a:p>
        </p:txBody>
      </p:sp>
    </p:spTree>
    <p:extLst>
      <p:ext uri="{BB962C8B-B14F-4D97-AF65-F5344CB8AC3E}">
        <p14:creationId xmlns:p14="http://schemas.microsoft.com/office/powerpoint/2010/main" val="3925979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Contemporary Theories of Leadership</a:t>
            </a:r>
            <a:r>
              <a:rPr lang="en-US" sz="3600" b="0" dirty="0">
                <a:latin typeface="+mj-lt"/>
              </a:rPr>
              <a:t> </a:t>
            </a:r>
            <a:r>
              <a:rPr lang="en-US" sz="2000" b="0" dirty="0">
                <a:latin typeface="+mj-lt"/>
              </a:rPr>
              <a:t>(1 of 12)</a:t>
            </a:r>
          </a:p>
        </p:txBody>
      </p:sp>
      <p:sp>
        <p:nvSpPr>
          <p:cNvPr id="3" name="Content Placeholder 2"/>
          <p:cNvSpPr>
            <a:spLocks noGrp="1"/>
          </p:cNvSpPr>
          <p:nvPr>
            <p:ph idx="1"/>
          </p:nvPr>
        </p:nvSpPr>
        <p:spPr>
          <a:xfrm>
            <a:off x="457200" y="1600201"/>
            <a:ext cx="8229600" cy="380999"/>
          </a:xfrm>
        </p:spPr>
        <p:txBody>
          <a:bodyPr/>
          <a:lstStyle/>
          <a:p>
            <a:pPr marL="0" indent="0">
              <a:buNone/>
            </a:pPr>
            <a:r>
              <a:rPr lang="en-IN" sz="2000" b="1" dirty="0"/>
              <a:t>Exhibit 13-2</a:t>
            </a:r>
            <a:r>
              <a:rPr lang="en-IN" sz="2000" dirty="0"/>
              <a:t> Leader–Member Exchange Theory from</a:t>
            </a:r>
          </a:p>
        </p:txBody>
      </p:sp>
      <p:pic>
        <p:nvPicPr>
          <p:cNvPr id="4" name="Picture 3" descr="A chart shows Leader-member exchange theory&#10;The In-group consists of Subordinate A, Subordinate B and Subordinate C. The Out-group consists of three members as: Subordinate D, Subordinate E and Subordinate F.&#10;The flow chart shows Leader interconnected to Personal compatibility, subordinate competence, and/or extraverted personality, which are connected through a double headed arrow to the ingroup. An arrow, labeled  Helpfulness, points from the Leader to Subordinate A; an arrow labeled Trust points from Leader to Subordinate B, and an arrow labeled High interactions points from Leader to Subordinate C. &#10;The leader has only formal relations with the members of Outgroup, Subordinates D, E, and F.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5018" y="2371253"/>
            <a:ext cx="8133964" cy="3038947"/>
          </a:xfrm>
          <a:prstGeom prst="rect">
            <a:avLst/>
          </a:prstGeom>
        </p:spPr>
      </p:pic>
    </p:spTree>
    <p:extLst>
      <p:ext uri="{BB962C8B-B14F-4D97-AF65-F5344CB8AC3E}">
        <p14:creationId xmlns:p14="http://schemas.microsoft.com/office/powerpoint/2010/main" val="10392952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Contemporary Theories of Leadership </a:t>
            </a:r>
            <a:r>
              <a:rPr lang="en-US" sz="2000" b="0" dirty="0">
                <a:latin typeface="+mj-lt"/>
              </a:rPr>
              <a:t>(2 of 12)</a:t>
            </a:r>
          </a:p>
        </p:txBody>
      </p:sp>
      <p:sp>
        <p:nvSpPr>
          <p:cNvPr id="4" name="Content Placeholder 3"/>
          <p:cNvSpPr>
            <a:spLocks noGrp="1"/>
          </p:cNvSpPr>
          <p:nvPr>
            <p:ph idx="1"/>
          </p:nvPr>
        </p:nvSpPr>
        <p:spPr>
          <a:xfrm>
            <a:off x="457200" y="1600201"/>
            <a:ext cx="8229600" cy="304800"/>
          </a:xfrm>
        </p:spPr>
        <p:txBody>
          <a:bodyPr/>
          <a:lstStyle/>
          <a:p>
            <a:pPr marL="0" indent="0">
              <a:spcBef>
                <a:spcPts val="1200"/>
              </a:spcBef>
              <a:buNone/>
            </a:pPr>
            <a:r>
              <a:rPr lang="en-US" sz="2000" b="1" dirty="0"/>
              <a:t>Exhibit 13-3</a:t>
            </a:r>
            <a:r>
              <a:rPr lang="en-US" sz="2000" dirty="0"/>
              <a:t> Key Characteristics of a Charismatic Leader</a:t>
            </a:r>
            <a:endParaRPr lang="en-IN" sz="1400" dirty="0"/>
          </a:p>
        </p:txBody>
      </p:sp>
      <p:graphicFrame>
        <p:nvGraphicFramePr>
          <p:cNvPr id="3" name="Table 2"/>
          <p:cNvGraphicFramePr>
            <a:graphicFrameLocks noGrp="1"/>
          </p:cNvGraphicFramePr>
          <p:nvPr>
            <p:extLst>
              <p:ext uri="{D42A27DB-BD31-4B8C-83A1-F6EECF244321}">
                <p14:modId xmlns:p14="http://schemas.microsoft.com/office/powerpoint/2010/main" val="742724704"/>
              </p:ext>
            </p:extLst>
          </p:nvPr>
        </p:nvGraphicFramePr>
        <p:xfrm>
          <a:off x="466725" y="2346960"/>
          <a:ext cx="8220075" cy="2834640"/>
        </p:xfrm>
        <a:graphic>
          <a:graphicData uri="http://schemas.openxmlformats.org/drawingml/2006/table">
            <a:tbl>
              <a:tblPr firstRow="1" bandRow="1">
                <a:tableStyleId>{2D5ABB26-0587-4C30-8999-92F81FD0307C}</a:tableStyleId>
              </a:tblPr>
              <a:tblGrid>
                <a:gridCol w="8220075">
                  <a:extLst>
                    <a:ext uri="{9D8B030D-6E8A-4147-A177-3AD203B41FA5}">
                      <a16:colId xmlns:a16="http://schemas.microsoft.com/office/drawing/2014/main" val="20000"/>
                    </a:ext>
                  </a:extLst>
                </a:gridCol>
              </a:tblGrid>
              <a:tr h="370840">
                <a:tc>
                  <a:txBody>
                    <a:bodyPr/>
                    <a:lstStyle/>
                    <a:p>
                      <a:pPr marL="274320" indent="-274320"/>
                      <a:r>
                        <a:rPr lang="en-US" sz="1800" b="0" i="0" u="none" strike="noStrike" kern="1200" baseline="0" dirty="0">
                          <a:solidFill>
                            <a:schemeClr val="tx1"/>
                          </a:solidFill>
                          <a:latin typeface="+mn-lt"/>
                          <a:ea typeface="+mn-ea"/>
                          <a:cs typeface="+mn-cs"/>
                        </a:rPr>
                        <a:t>1. </a:t>
                      </a:r>
                      <a:r>
                        <a:rPr lang="en-US" sz="1800" b="0" i="1" u="none" strike="noStrike" kern="1200" baseline="0" dirty="0">
                          <a:solidFill>
                            <a:schemeClr val="tx1"/>
                          </a:solidFill>
                          <a:latin typeface="+mn-lt"/>
                          <a:ea typeface="+mn-ea"/>
                          <a:cs typeface="+mn-cs"/>
                        </a:rPr>
                        <a:t>Vision and articulation. </a:t>
                      </a:r>
                      <a:r>
                        <a:rPr lang="en-US" sz="1800" b="0" i="0" u="none" strike="noStrike" kern="1200" baseline="0" dirty="0">
                          <a:solidFill>
                            <a:schemeClr val="tx1"/>
                          </a:solidFill>
                          <a:latin typeface="+mn-lt"/>
                          <a:ea typeface="+mn-ea"/>
                          <a:cs typeface="+mn-cs"/>
                        </a:rPr>
                        <a:t>Has a vision—expressed as an idealized goal—that proposes a future better than the status quo; able to clarify the importance of the vision in terms that are understandable to others.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marL="274320" indent="-274320"/>
                      <a:r>
                        <a:rPr lang="en-US" sz="1800" b="0" i="0" u="none" strike="noStrike" kern="1200" baseline="0" dirty="0">
                          <a:solidFill>
                            <a:schemeClr val="tx1"/>
                          </a:solidFill>
                          <a:latin typeface="+mn-lt"/>
                          <a:ea typeface="+mn-ea"/>
                          <a:cs typeface="+mn-cs"/>
                        </a:rPr>
                        <a:t>2. </a:t>
                      </a:r>
                      <a:r>
                        <a:rPr lang="en-US" sz="1800" b="0" i="1" u="none" strike="noStrike" kern="1200" baseline="0" dirty="0">
                          <a:solidFill>
                            <a:schemeClr val="tx1"/>
                          </a:solidFill>
                          <a:latin typeface="+mn-lt"/>
                          <a:ea typeface="+mn-ea"/>
                          <a:cs typeface="+mn-cs"/>
                        </a:rPr>
                        <a:t>Personal risk. </a:t>
                      </a:r>
                      <a:r>
                        <a:rPr lang="en-US" sz="1800" b="0" i="0" u="none" strike="noStrike" kern="1200" baseline="0" dirty="0">
                          <a:solidFill>
                            <a:schemeClr val="tx1"/>
                          </a:solidFill>
                          <a:latin typeface="+mn-lt"/>
                          <a:ea typeface="+mn-ea"/>
                          <a:cs typeface="+mn-cs"/>
                        </a:rPr>
                        <a:t>Willing to take on high personal risk, incur high costs, and engage in self-sacrifice to achieve the vision.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marL="274320" indent="-274320"/>
                      <a:r>
                        <a:rPr lang="en-US" sz="1800" b="0" i="0" u="none" strike="noStrike" kern="1200" baseline="0" dirty="0">
                          <a:solidFill>
                            <a:schemeClr val="tx1"/>
                          </a:solidFill>
                          <a:latin typeface="+mn-lt"/>
                          <a:ea typeface="+mn-ea"/>
                          <a:cs typeface="+mn-cs"/>
                        </a:rPr>
                        <a:t>3. </a:t>
                      </a:r>
                      <a:r>
                        <a:rPr lang="en-US" sz="1800" b="0" i="1" u="none" strike="noStrike" kern="1200" baseline="0" dirty="0">
                          <a:solidFill>
                            <a:schemeClr val="tx1"/>
                          </a:solidFill>
                          <a:latin typeface="+mn-lt"/>
                          <a:ea typeface="+mn-ea"/>
                          <a:cs typeface="+mn-cs"/>
                        </a:rPr>
                        <a:t>Sensitivity to follower needs. </a:t>
                      </a:r>
                      <a:r>
                        <a:rPr lang="en-US" sz="1800" b="0" i="0" u="none" strike="noStrike" kern="1200" baseline="0" dirty="0">
                          <a:solidFill>
                            <a:schemeClr val="tx1"/>
                          </a:solidFill>
                          <a:latin typeface="+mn-lt"/>
                          <a:ea typeface="+mn-ea"/>
                          <a:cs typeface="+mn-cs"/>
                        </a:rPr>
                        <a:t>Perceptive of others’ abilities and responsive to their needs and feelings.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marL="274320" indent="-274320"/>
                      <a:r>
                        <a:rPr lang="en-US" sz="1800" b="0" i="0" u="none" strike="noStrike" kern="1200" baseline="0" dirty="0">
                          <a:solidFill>
                            <a:schemeClr val="tx1"/>
                          </a:solidFill>
                          <a:latin typeface="+mn-lt"/>
                          <a:ea typeface="+mn-ea"/>
                          <a:cs typeface="+mn-cs"/>
                        </a:rPr>
                        <a:t>4. </a:t>
                      </a:r>
                      <a:r>
                        <a:rPr lang="en-US" sz="1800" b="0" i="1" u="none" strike="noStrike" kern="1200" baseline="0" dirty="0">
                          <a:solidFill>
                            <a:schemeClr val="tx1"/>
                          </a:solidFill>
                          <a:latin typeface="+mn-lt"/>
                          <a:ea typeface="+mn-ea"/>
                          <a:cs typeface="+mn-cs"/>
                        </a:rPr>
                        <a:t>Unconventional behavior. </a:t>
                      </a:r>
                      <a:r>
                        <a:rPr lang="en-US" sz="1800" b="0" i="0" u="none" strike="noStrike" kern="1200" baseline="0" dirty="0">
                          <a:solidFill>
                            <a:schemeClr val="tx1"/>
                          </a:solidFill>
                          <a:latin typeface="+mn-lt"/>
                          <a:ea typeface="+mn-ea"/>
                          <a:cs typeface="+mn-cs"/>
                        </a:rPr>
                        <a:t>Engages in behaviors that are perceived as novel and counter to norms.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5" name="Content Placeholder 4"/>
          <p:cNvSpPr>
            <a:spLocks noGrp="1"/>
          </p:cNvSpPr>
          <p:nvPr>
            <p:ph idx="13"/>
          </p:nvPr>
        </p:nvSpPr>
        <p:spPr>
          <a:xfrm>
            <a:off x="457200" y="5638800"/>
            <a:ext cx="8229600" cy="487363"/>
          </a:xfrm>
        </p:spPr>
        <p:txBody>
          <a:bodyPr/>
          <a:lstStyle/>
          <a:p>
            <a:pPr marL="0" indent="0">
              <a:buNone/>
            </a:pPr>
            <a:r>
              <a:rPr lang="en-US" sz="1200" i="1" dirty="0"/>
              <a:t>Source: </a:t>
            </a:r>
            <a:r>
              <a:rPr lang="en-US" sz="1200" dirty="0"/>
              <a:t>Based on J. A. Conger and R. N. </a:t>
            </a:r>
            <a:r>
              <a:rPr lang="en-US" sz="1200" dirty="0" err="1"/>
              <a:t>Kanungo</a:t>
            </a:r>
            <a:r>
              <a:rPr lang="en-US" sz="1200" dirty="0"/>
              <a:t>, </a:t>
            </a:r>
            <a:r>
              <a:rPr lang="en-US" sz="1200" i="1" dirty="0"/>
              <a:t>Charismatic Leadership in Organizations </a:t>
            </a:r>
            <a:r>
              <a:rPr lang="en-US" sz="1200" dirty="0"/>
              <a:t>(Thousand Oaks, CA: Sage, 1998), 94.</a:t>
            </a:r>
            <a:endParaRPr lang="en-US" dirty="0"/>
          </a:p>
        </p:txBody>
      </p:sp>
    </p:spTree>
    <p:extLst>
      <p:ext uri="{BB962C8B-B14F-4D97-AF65-F5344CB8AC3E}">
        <p14:creationId xmlns:p14="http://schemas.microsoft.com/office/powerpoint/2010/main" val="11093637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Contemporary Theories of Leadership</a:t>
            </a:r>
            <a:r>
              <a:rPr lang="en-US" sz="3600" b="0" dirty="0">
                <a:latin typeface="+mj-lt"/>
              </a:rPr>
              <a:t> </a:t>
            </a:r>
            <a:r>
              <a:rPr lang="en-US" sz="2000" b="0" dirty="0">
                <a:latin typeface="+mj-lt"/>
              </a:rPr>
              <a:t>(3 of 12)</a:t>
            </a:r>
          </a:p>
        </p:txBody>
      </p:sp>
      <p:sp>
        <p:nvSpPr>
          <p:cNvPr id="3" name="Content Placeholder 2"/>
          <p:cNvSpPr>
            <a:spLocks noGrp="1"/>
          </p:cNvSpPr>
          <p:nvPr>
            <p:ph idx="1"/>
          </p:nvPr>
        </p:nvSpPr>
        <p:spPr>
          <a:xfrm>
            <a:off x="457200" y="1600200"/>
            <a:ext cx="8458200" cy="4800600"/>
          </a:xfrm>
        </p:spPr>
        <p:txBody>
          <a:bodyPr/>
          <a:lstStyle/>
          <a:p>
            <a:pPr marL="256032" indent="-256032">
              <a:buSzPct val="100000"/>
            </a:pPr>
            <a:r>
              <a:rPr lang="en-US" sz="2400" dirty="0">
                <a:cs typeface="Arial" charset="0"/>
              </a:rPr>
              <a:t>Are Charismatic Leaders Born or Made?</a:t>
            </a:r>
          </a:p>
          <a:p>
            <a:pPr marL="740664" lvl="1"/>
            <a:r>
              <a:rPr lang="en-US" sz="2400" dirty="0">
                <a:cs typeface="Arial" charset="0"/>
              </a:rPr>
              <a:t>Some individuals are born with charismatic traits, others are trained to exhibit charismatic behaviors.</a:t>
            </a:r>
          </a:p>
          <a:p>
            <a:pPr marL="740664" lvl="1"/>
            <a:r>
              <a:rPr lang="en-US" sz="2400" dirty="0">
                <a:cs typeface="Arial" charset="0"/>
              </a:rPr>
              <a:t>Develop the aura of charisma.</a:t>
            </a:r>
          </a:p>
          <a:p>
            <a:pPr lvl="2"/>
            <a:r>
              <a:rPr lang="en-US" sz="2400" dirty="0">
                <a:cs typeface="Arial" charset="0"/>
              </a:rPr>
              <a:t>Use your passion to generate enthusiasm.</a:t>
            </a:r>
          </a:p>
          <a:p>
            <a:pPr lvl="3"/>
            <a:r>
              <a:rPr lang="en-US" sz="2400" dirty="0">
                <a:cs typeface="Arial" charset="0"/>
              </a:rPr>
              <a:t>Speak in an animated voice, reinforce your message with eye contact and facial expressions, and gesture for emphasis. </a:t>
            </a:r>
          </a:p>
          <a:p>
            <a:pPr lvl="3"/>
            <a:r>
              <a:rPr lang="en-US" sz="2400" dirty="0">
                <a:cs typeface="Arial" charset="0"/>
              </a:rPr>
              <a:t>Bring out the potential in followers by tapping into their emotions and create a bond that inspires them.</a:t>
            </a:r>
          </a:p>
        </p:txBody>
      </p:sp>
    </p:spTree>
    <p:extLst>
      <p:ext uri="{BB962C8B-B14F-4D97-AF65-F5344CB8AC3E}">
        <p14:creationId xmlns:p14="http://schemas.microsoft.com/office/powerpoint/2010/main" val="25418095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Contemporary Theories of Leadership </a:t>
            </a:r>
            <a:r>
              <a:rPr lang="en-US" sz="2000" b="0" dirty="0">
                <a:latin typeface="+mj-lt"/>
              </a:rPr>
              <a:t>(4 of 12)</a:t>
            </a:r>
          </a:p>
        </p:txBody>
      </p:sp>
      <p:sp>
        <p:nvSpPr>
          <p:cNvPr id="3" name="Content Placeholder 2"/>
          <p:cNvSpPr>
            <a:spLocks noGrp="1"/>
          </p:cNvSpPr>
          <p:nvPr>
            <p:ph idx="1"/>
          </p:nvPr>
        </p:nvSpPr>
        <p:spPr/>
        <p:txBody>
          <a:bodyPr/>
          <a:lstStyle/>
          <a:p>
            <a:pPr marL="256032" indent="-256032">
              <a:buSzPct val="100000"/>
            </a:pPr>
            <a:r>
              <a:rPr lang="en-US" sz="2400" dirty="0">
                <a:cs typeface="Arial" charset="0"/>
              </a:rPr>
              <a:t>How Charismatic Leaders Influence Followers</a:t>
            </a:r>
          </a:p>
          <a:p>
            <a:pPr marL="740664" lvl="1"/>
            <a:r>
              <a:rPr lang="en-US" sz="2400" dirty="0">
                <a:cs typeface="Arial" charset="0"/>
              </a:rPr>
              <a:t>Articulating an appealing </a:t>
            </a:r>
            <a:r>
              <a:rPr lang="en-US" sz="2400" b="1" dirty="0">
                <a:cs typeface="Arial" charset="0"/>
              </a:rPr>
              <a:t>vision</a:t>
            </a:r>
            <a:r>
              <a:rPr lang="en-US" sz="2400" dirty="0">
                <a:cs typeface="Arial" charset="0"/>
              </a:rPr>
              <a:t>.</a:t>
            </a:r>
          </a:p>
          <a:p>
            <a:pPr marL="740664" lvl="1"/>
            <a:r>
              <a:rPr lang="en-US" sz="2400" dirty="0">
                <a:cs typeface="Arial" charset="0"/>
              </a:rPr>
              <a:t>Developing a </a:t>
            </a:r>
            <a:r>
              <a:rPr lang="en-US" sz="2400" b="1" dirty="0">
                <a:cs typeface="Arial" charset="0"/>
              </a:rPr>
              <a:t>vision statement</a:t>
            </a:r>
            <a:r>
              <a:rPr lang="en-US" sz="2400" dirty="0">
                <a:cs typeface="Arial" charset="0"/>
              </a:rPr>
              <a:t>.</a:t>
            </a:r>
            <a:endParaRPr lang="en-US" sz="2400" b="1" dirty="0">
              <a:solidFill>
                <a:srgbClr val="FF9900"/>
              </a:solidFill>
              <a:cs typeface="Arial" charset="0"/>
            </a:endParaRPr>
          </a:p>
          <a:p>
            <a:pPr marL="740664" lvl="1"/>
            <a:r>
              <a:rPr lang="en-US" sz="2400" dirty="0">
                <a:cs typeface="Arial" charset="0"/>
              </a:rPr>
              <a:t>Establishing a new set of values.</a:t>
            </a:r>
          </a:p>
          <a:p>
            <a:pPr marL="740664" lvl="1"/>
            <a:r>
              <a:rPr lang="en-US" sz="2400" dirty="0">
                <a:cs typeface="Arial" charset="0"/>
              </a:rPr>
              <a:t>Conveying courage and conviction about the vision.</a:t>
            </a:r>
          </a:p>
        </p:txBody>
      </p:sp>
    </p:spTree>
    <p:extLst>
      <p:ext uri="{BB962C8B-B14F-4D97-AF65-F5344CB8AC3E}">
        <p14:creationId xmlns:p14="http://schemas.microsoft.com/office/powerpoint/2010/main" val="38937979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Contemporary Theories of Leadership </a:t>
            </a:r>
            <a:r>
              <a:rPr lang="en-US" sz="2000" b="0" dirty="0">
                <a:latin typeface="+mj-lt"/>
              </a:rPr>
              <a:t>(5 of 12)</a:t>
            </a:r>
          </a:p>
        </p:txBody>
      </p:sp>
      <p:sp>
        <p:nvSpPr>
          <p:cNvPr id="3" name="Content Placeholder 2"/>
          <p:cNvSpPr>
            <a:spLocks noGrp="1"/>
          </p:cNvSpPr>
          <p:nvPr>
            <p:ph idx="1"/>
          </p:nvPr>
        </p:nvSpPr>
        <p:spPr/>
        <p:txBody>
          <a:bodyPr/>
          <a:lstStyle/>
          <a:p>
            <a:pPr marL="256032" indent="-256032">
              <a:buSzPct val="100000"/>
            </a:pPr>
            <a:r>
              <a:rPr lang="en-US" sz="2400" dirty="0"/>
              <a:t>Does Effective Charismatic Leadership Depend on the Situation?</a:t>
            </a:r>
          </a:p>
          <a:p>
            <a:pPr marL="740664" lvl="1" indent="-283464"/>
            <a:r>
              <a:rPr lang="en-US" sz="2400" dirty="0"/>
              <a:t>People are especially receptive when they sense a crisis or when they are under stress.</a:t>
            </a:r>
            <a:endParaRPr lang="en-US" sz="2400" dirty="0">
              <a:cs typeface="Arial" charset="0"/>
            </a:endParaRPr>
          </a:p>
        </p:txBody>
      </p:sp>
    </p:spTree>
    <p:extLst>
      <p:ext uri="{BB962C8B-B14F-4D97-AF65-F5344CB8AC3E}">
        <p14:creationId xmlns:p14="http://schemas.microsoft.com/office/powerpoint/2010/main" val="16707978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Contemporary Theories of Leadership </a:t>
            </a:r>
            <a:r>
              <a:rPr lang="en-US" sz="2000" b="0" dirty="0">
                <a:latin typeface="+mj-lt"/>
              </a:rPr>
              <a:t>(6 of 12)</a:t>
            </a:r>
          </a:p>
        </p:txBody>
      </p:sp>
      <p:sp>
        <p:nvSpPr>
          <p:cNvPr id="3" name="Content Placeholder 2"/>
          <p:cNvSpPr>
            <a:spLocks noGrp="1"/>
          </p:cNvSpPr>
          <p:nvPr>
            <p:ph idx="1"/>
          </p:nvPr>
        </p:nvSpPr>
        <p:spPr/>
        <p:txBody>
          <a:bodyPr/>
          <a:lstStyle/>
          <a:p>
            <a:pPr marL="256032" indent="-256032">
              <a:buSzPct val="100000"/>
            </a:pPr>
            <a:r>
              <a:rPr lang="en-US" sz="2400" dirty="0">
                <a:cs typeface="Arial" charset="0"/>
              </a:rPr>
              <a:t>The Dark Side of Charismatic Leadership</a:t>
            </a:r>
          </a:p>
          <a:p>
            <a:pPr marL="740664" lvl="1"/>
            <a:r>
              <a:rPr lang="en-US" sz="2400" dirty="0">
                <a:cs typeface="Arial" charset="0"/>
              </a:rPr>
              <a:t>Many leaders </a:t>
            </a:r>
            <a:r>
              <a:rPr lang="en-US" sz="2400" dirty="0"/>
              <a:t>don’t necessarily act in the best interest of their companies.</a:t>
            </a:r>
          </a:p>
          <a:p>
            <a:pPr lvl="2"/>
            <a:r>
              <a:rPr lang="en-US" sz="2400" dirty="0"/>
              <a:t>Many have allowed their personal goals to override the goals of the organization.</a:t>
            </a:r>
          </a:p>
          <a:p>
            <a:pPr lvl="2"/>
            <a:r>
              <a:rPr lang="en-US" sz="2400" dirty="0">
                <a:cs typeface="Arial" charset="0"/>
              </a:rPr>
              <a:t>Individuals who are narcissistic are also higher in some behaviors associated with charismatic leadership.</a:t>
            </a:r>
            <a:endParaRPr lang="en-US" sz="2400" dirty="0"/>
          </a:p>
        </p:txBody>
      </p:sp>
    </p:spTree>
    <p:extLst>
      <p:ext uri="{BB962C8B-B14F-4D97-AF65-F5344CB8AC3E}">
        <p14:creationId xmlns:p14="http://schemas.microsoft.com/office/powerpoint/2010/main" val="20987370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Contemporary Theories of Leadership </a:t>
            </a:r>
            <a:r>
              <a:rPr lang="en-US" sz="2000" b="0" dirty="0">
                <a:latin typeface="+mj-lt"/>
              </a:rPr>
              <a:t>(7 of 12)</a:t>
            </a:r>
          </a:p>
        </p:txBody>
      </p:sp>
      <p:sp>
        <p:nvSpPr>
          <p:cNvPr id="3" name="Content Placeholder 2"/>
          <p:cNvSpPr>
            <a:spLocks noGrp="1"/>
          </p:cNvSpPr>
          <p:nvPr>
            <p:ph idx="1"/>
          </p:nvPr>
        </p:nvSpPr>
        <p:spPr>
          <a:xfrm>
            <a:off x="457200" y="1600201"/>
            <a:ext cx="8229600" cy="609599"/>
          </a:xfrm>
        </p:spPr>
        <p:txBody>
          <a:bodyPr/>
          <a:lstStyle/>
          <a:p>
            <a:pPr marL="0" indent="0">
              <a:buNone/>
            </a:pPr>
            <a:r>
              <a:rPr lang="en-US" sz="2000" b="1" dirty="0"/>
              <a:t>Exhibit 13-4</a:t>
            </a:r>
            <a:r>
              <a:rPr lang="en-US" sz="2000" dirty="0"/>
              <a:t> Characteristics of Transactional and Transformational Leaders</a:t>
            </a:r>
          </a:p>
        </p:txBody>
      </p:sp>
      <p:graphicFrame>
        <p:nvGraphicFramePr>
          <p:cNvPr id="4" name="Table 3"/>
          <p:cNvGraphicFramePr>
            <a:graphicFrameLocks noGrp="1"/>
          </p:cNvGraphicFramePr>
          <p:nvPr>
            <p:extLst>
              <p:ext uri="{D42A27DB-BD31-4B8C-83A1-F6EECF244321}">
                <p14:modId xmlns:p14="http://schemas.microsoft.com/office/powerpoint/2010/main" val="4228483976"/>
              </p:ext>
            </p:extLst>
          </p:nvPr>
        </p:nvGraphicFramePr>
        <p:xfrm>
          <a:off x="438150" y="2276476"/>
          <a:ext cx="8239125" cy="3457574"/>
        </p:xfrm>
        <a:graphic>
          <a:graphicData uri="http://schemas.openxmlformats.org/drawingml/2006/table">
            <a:tbl>
              <a:tblPr firstRow="1" bandRow="1">
                <a:tableStyleId>{2D5ABB26-0587-4C30-8999-92F81FD0307C}</a:tableStyleId>
              </a:tblPr>
              <a:tblGrid>
                <a:gridCol w="8239125">
                  <a:extLst>
                    <a:ext uri="{9D8B030D-6E8A-4147-A177-3AD203B41FA5}">
                      <a16:colId xmlns:a16="http://schemas.microsoft.com/office/drawing/2014/main" val="20000"/>
                    </a:ext>
                  </a:extLst>
                </a:gridCol>
              </a:tblGrid>
              <a:tr h="288131">
                <a:tc>
                  <a:txBody>
                    <a:bodyPr/>
                    <a:lstStyle/>
                    <a:p>
                      <a:r>
                        <a:rPr lang="en-US" sz="1200" b="1" i="0" u="none" strike="noStrike" kern="1200" baseline="0" dirty="0">
                          <a:solidFill>
                            <a:schemeClr val="tx1"/>
                          </a:solidFill>
                          <a:latin typeface="+mn-lt"/>
                          <a:ea typeface="+mn-ea"/>
                          <a:cs typeface="+mn-cs"/>
                        </a:rPr>
                        <a:t>Transactional Leader</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80219">
                <a:tc>
                  <a:txBody>
                    <a:bodyPr/>
                    <a:lstStyle/>
                    <a:p>
                      <a:r>
                        <a:rPr lang="en-US" sz="1200" b="1" i="0" u="none" strike="noStrike" kern="1200" baseline="0" dirty="0">
                          <a:solidFill>
                            <a:schemeClr val="tx1"/>
                          </a:solidFill>
                          <a:latin typeface="+mn-lt"/>
                          <a:ea typeface="+mn-ea"/>
                          <a:cs typeface="+mn-cs"/>
                        </a:rPr>
                        <a:t>Contingent Reward: </a:t>
                      </a:r>
                      <a:r>
                        <a:rPr lang="en-US" sz="1200" b="0" i="0" u="none" strike="noStrike" kern="1200" baseline="0" dirty="0">
                          <a:solidFill>
                            <a:schemeClr val="tx1"/>
                          </a:solidFill>
                          <a:latin typeface="+mn-lt"/>
                          <a:ea typeface="+mn-ea"/>
                          <a:cs typeface="+mn-cs"/>
                        </a:rPr>
                        <a:t>Contracts exchange of rewards for effort, promises rewards for good performance, recognizes accomplishments.</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80219">
                <a:tc>
                  <a:txBody>
                    <a:bodyPr/>
                    <a:lstStyle/>
                    <a:p>
                      <a:r>
                        <a:rPr lang="en-US" sz="1200" b="1" i="0" u="none" strike="noStrike" kern="1200" baseline="0" dirty="0">
                          <a:solidFill>
                            <a:schemeClr val="tx1"/>
                          </a:solidFill>
                          <a:latin typeface="+mn-lt"/>
                          <a:ea typeface="+mn-ea"/>
                          <a:cs typeface="+mn-cs"/>
                        </a:rPr>
                        <a:t>Management by Exception (active): </a:t>
                      </a:r>
                      <a:r>
                        <a:rPr lang="en-US" sz="1200" b="0" i="0" u="none" strike="noStrike" kern="1200" baseline="0" dirty="0">
                          <a:solidFill>
                            <a:schemeClr val="tx1"/>
                          </a:solidFill>
                          <a:latin typeface="+mn-lt"/>
                          <a:ea typeface="+mn-ea"/>
                          <a:cs typeface="+mn-cs"/>
                        </a:rPr>
                        <a:t>Watches and searches for deviations from rules and standards, takes corrective action.</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88131">
                <a:tc>
                  <a:txBody>
                    <a:bodyPr/>
                    <a:lstStyle/>
                    <a:p>
                      <a:r>
                        <a:rPr lang="en-US" sz="1200" b="1" i="0" u="none" strike="noStrike" kern="1200" baseline="0" dirty="0">
                          <a:solidFill>
                            <a:schemeClr val="tx1"/>
                          </a:solidFill>
                          <a:latin typeface="+mn-lt"/>
                          <a:ea typeface="+mn-ea"/>
                          <a:cs typeface="+mn-cs"/>
                        </a:rPr>
                        <a:t>Management by Exception (passive): </a:t>
                      </a:r>
                      <a:r>
                        <a:rPr lang="en-US" sz="1200" b="0" i="0" u="none" strike="noStrike" kern="1200" baseline="0" dirty="0">
                          <a:solidFill>
                            <a:schemeClr val="tx1"/>
                          </a:solidFill>
                          <a:latin typeface="+mn-lt"/>
                          <a:ea typeface="+mn-ea"/>
                          <a:cs typeface="+mn-cs"/>
                        </a:rPr>
                        <a:t>Intervenes only if standards are not met.</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88131">
                <a:tc>
                  <a:txBody>
                    <a:bodyPr/>
                    <a:lstStyle/>
                    <a:p>
                      <a:r>
                        <a:rPr lang="fr-FR" sz="1200" b="1" i="0" u="none" strike="noStrike" kern="1200" baseline="0" dirty="0">
                          <a:solidFill>
                            <a:schemeClr val="tx1"/>
                          </a:solidFill>
                          <a:latin typeface="+mn-lt"/>
                          <a:ea typeface="+mn-ea"/>
                          <a:cs typeface="+mn-cs"/>
                        </a:rPr>
                        <a:t>Laissez-Faire: </a:t>
                      </a:r>
                      <a:r>
                        <a:rPr lang="fr-FR" sz="1200" b="0" i="0" u="none" strike="noStrike" kern="1200" baseline="0" dirty="0" err="1">
                          <a:solidFill>
                            <a:schemeClr val="tx1"/>
                          </a:solidFill>
                          <a:latin typeface="+mn-lt"/>
                          <a:ea typeface="+mn-ea"/>
                          <a:cs typeface="+mn-cs"/>
                        </a:rPr>
                        <a:t>Abdicates</a:t>
                      </a:r>
                      <a:r>
                        <a:rPr lang="fr-FR" sz="1200" b="0" i="0" u="none" strike="noStrike" kern="1200" baseline="0" dirty="0">
                          <a:solidFill>
                            <a:schemeClr val="tx1"/>
                          </a:solidFill>
                          <a:latin typeface="+mn-lt"/>
                          <a:ea typeface="+mn-ea"/>
                          <a:cs typeface="+mn-cs"/>
                        </a:rPr>
                        <a:t> </a:t>
                      </a:r>
                      <a:r>
                        <a:rPr lang="fr-FR" sz="1200" b="0" i="0" u="none" strike="noStrike" kern="1200" baseline="0" dirty="0" err="1">
                          <a:solidFill>
                            <a:schemeClr val="tx1"/>
                          </a:solidFill>
                          <a:latin typeface="+mn-lt"/>
                          <a:ea typeface="+mn-ea"/>
                          <a:cs typeface="+mn-cs"/>
                        </a:rPr>
                        <a:t>responsibilities</a:t>
                      </a:r>
                      <a:r>
                        <a:rPr lang="fr-FR" sz="1200" b="0" i="0" u="none" strike="noStrike" kern="1200" baseline="0" dirty="0">
                          <a:solidFill>
                            <a:schemeClr val="tx1"/>
                          </a:solidFill>
                          <a:latin typeface="+mn-lt"/>
                          <a:ea typeface="+mn-ea"/>
                          <a:cs typeface="+mn-cs"/>
                        </a:rPr>
                        <a:t>, </a:t>
                      </a:r>
                      <a:r>
                        <a:rPr lang="fr-FR" sz="1200" b="0" i="0" u="none" strike="noStrike" kern="1200" baseline="0" dirty="0" err="1">
                          <a:solidFill>
                            <a:schemeClr val="tx1"/>
                          </a:solidFill>
                          <a:latin typeface="+mn-lt"/>
                          <a:ea typeface="+mn-ea"/>
                          <a:cs typeface="+mn-cs"/>
                        </a:rPr>
                        <a:t>avoids</a:t>
                      </a:r>
                      <a:r>
                        <a:rPr lang="fr-FR" sz="1200" b="0" i="0" u="none" strike="noStrike" kern="1200" baseline="0" dirty="0">
                          <a:solidFill>
                            <a:schemeClr val="tx1"/>
                          </a:solidFill>
                          <a:latin typeface="+mn-lt"/>
                          <a:ea typeface="+mn-ea"/>
                          <a:cs typeface="+mn-cs"/>
                        </a:rPr>
                        <a:t> </a:t>
                      </a:r>
                      <a:r>
                        <a:rPr lang="fr-FR" sz="1200" b="0" i="0" u="none" strike="noStrike" kern="1200" baseline="0" dirty="0" err="1">
                          <a:solidFill>
                            <a:schemeClr val="tx1"/>
                          </a:solidFill>
                          <a:latin typeface="+mn-lt"/>
                          <a:ea typeface="+mn-ea"/>
                          <a:cs typeface="+mn-cs"/>
                        </a:rPr>
                        <a:t>making</a:t>
                      </a:r>
                      <a:r>
                        <a:rPr lang="fr-FR" sz="1200" b="0" i="0" u="none" strike="noStrike" kern="1200" baseline="0" dirty="0">
                          <a:solidFill>
                            <a:schemeClr val="tx1"/>
                          </a:solidFill>
                          <a:latin typeface="+mn-lt"/>
                          <a:ea typeface="+mn-ea"/>
                          <a:cs typeface="+mn-cs"/>
                        </a:rPr>
                        <a:t> </a:t>
                      </a:r>
                      <a:r>
                        <a:rPr lang="fr-FR" sz="1200" b="0" i="0" u="none" strike="noStrike" kern="1200" baseline="0" dirty="0" err="1">
                          <a:solidFill>
                            <a:schemeClr val="tx1"/>
                          </a:solidFill>
                          <a:latin typeface="+mn-lt"/>
                          <a:ea typeface="+mn-ea"/>
                          <a:cs typeface="+mn-cs"/>
                        </a:rPr>
                        <a:t>decisions</a:t>
                      </a:r>
                      <a:r>
                        <a:rPr lang="fr-FR" sz="1200" b="0" i="0" u="none" strike="noStrike" kern="1200" baseline="0" dirty="0">
                          <a:solidFill>
                            <a:schemeClr val="tx1"/>
                          </a:solidFill>
                          <a:latin typeface="+mn-lt"/>
                          <a:ea typeface="+mn-ea"/>
                          <a:cs typeface="+mn-cs"/>
                        </a:rPr>
                        <a:t>.</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88131">
                <a:tc>
                  <a:txBody>
                    <a:bodyPr/>
                    <a:lstStyle/>
                    <a:p>
                      <a:r>
                        <a:rPr lang="en-US" sz="1200" b="1" i="0" u="none" strike="noStrike" kern="1200" baseline="0" dirty="0">
                          <a:solidFill>
                            <a:schemeClr val="tx1"/>
                          </a:solidFill>
                          <a:latin typeface="+mn-lt"/>
                          <a:ea typeface="+mn-ea"/>
                          <a:cs typeface="+mn-cs"/>
                        </a:rPr>
                        <a:t>Transformational Leader</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88131">
                <a:tc>
                  <a:txBody>
                    <a:bodyPr/>
                    <a:lstStyle/>
                    <a:p>
                      <a:r>
                        <a:rPr lang="en-US" sz="1200" b="1" i="0" u="none" strike="noStrike" kern="1200" baseline="0" dirty="0">
                          <a:solidFill>
                            <a:schemeClr val="tx1"/>
                          </a:solidFill>
                          <a:latin typeface="+mn-lt"/>
                          <a:ea typeface="+mn-ea"/>
                          <a:cs typeface="+mn-cs"/>
                        </a:rPr>
                        <a:t>Idealized Influence: </a:t>
                      </a:r>
                      <a:r>
                        <a:rPr lang="en-US" sz="1200" b="0" i="0" u="none" strike="noStrike" kern="1200" baseline="0" dirty="0">
                          <a:solidFill>
                            <a:schemeClr val="tx1"/>
                          </a:solidFill>
                          <a:latin typeface="+mn-lt"/>
                          <a:ea typeface="+mn-ea"/>
                          <a:cs typeface="+mn-cs"/>
                        </a:rPr>
                        <a:t>Provides vision and sense of mission, instills pride, gains respect and trust.</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480219">
                <a:tc>
                  <a:txBody>
                    <a:bodyPr/>
                    <a:lstStyle/>
                    <a:p>
                      <a:r>
                        <a:rPr lang="en-US" sz="1200" b="1" i="0" u="none" strike="noStrike" kern="1200" baseline="0" dirty="0">
                          <a:solidFill>
                            <a:schemeClr val="tx1"/>
                          </a:solidFill>
                          <a:latin typeface="+mn-lt"/>
                          <a:ea typeface="+mn-ea"/>
                          <a:cs typeface="+mn-cs"/>
                        </a:rPr>
                        <a:t>Inspirational Motivation: </a:t>
                      </a:r>
                      <a:r>
                        <a:rPr lang="en-US" sz="1200" b="0" i="0" u="none" strike="noStrike" kern="1200" baseline="0" dirty="0">
                          <a:solidFill>
                            <a:schemeClr val="tx1"/>
                          </a:solidFill>
                          <a:latin typeface="+mn-lt"/>
                          <a:ea typeface="+mn-ea"/>
                          <a:cs typeface="+mn-cs"/>
                        </a:rPr>
                        <a:t>Communicates high expectations, uses symbols to focus efforts, expresses important purposes in simple ways.</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288131">
                <a:tc>
                  <a:txBody>
                    <a:bodyPr/>
                    <a:lstStyle/>
                    <a:p>
                      <a:r>
                        <a:rPr lang="en-US" sz="1200" b="1" i="0" u="none" strike="noStrike" kern="1200" baseline="0" dirty="0">
                          <a:solidFill>
                            <a:schemeClr val="tx1"/>
                          </a:solidFill>
                          <a:latin typeface="+mn-lt"/>
                          <a:ea typeface="+mn-ea"/>
                          <a:cs typeface="+mn-cs"/>
                        </a:rPr>
                        <a:t>Intellectual Stimulation: </a:t>
                      </a:r>
                      <a:r>
                        <a:rPr lang="en-US" sz="1200" b="0" i="0" u="none" strike="noStrike" kern="1200" baseline="0" dirty="0">
                          <a:solidFill>
                            <a:schemeClr val="tx1"/>
                          </a:solidFill>
                          <a:latin typeface="+mn-lt"/>
                          <a:ea typeface="+mn-ea"/>
                          <a:cs typeface="+mn-cs"/>
                        </a:rPr>
                        <a:t>Promotes intelligence, rationality, and careful problem solving.</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288131">
                <a:tc>
                  <a:txBody>
                    <a:bodyPr/>
                    <a:lstStyle/>
                    <a:p>
                      <a:r>
                        <a:rPr lang="en-US" sz="1200" b="1" i="0" u="none" strike="noStrike" kern="1200" baseline="0" dirty="0">
                          <a:solidFill>
                            <a:schemeClr val="tx1"/>
                          </a:solidFill>
                          <a:latin typeface="+mn-lt"/>
                          <a:ea typeface="+mn-ea"/>
                          <a:cs typeface="+mn-cs"/>
                        </a:rPr>
                        <a:t>Individualized Consideration: </a:t>
                      </a:r>
                      <a:r>
                        <a:rPr lang="en-US" sz="1200" b="0" i="0" u="none" strike="noStrike" kern="1200" baseline="0" dirty="0">
                          <a:solidFill>
                            <a:schemeClr val="tx1"/>
                          </a:solidFill>
                          <a:latin typeface="+mn-lt"/>
                          <a:ea typeface="+mn-ea"/>
                          <a:cs typeface="+mn-cs"/>
                        </a:rPr>
                        <a:t>Gives personal attention, treats each employee individually, coaches, advises.</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7" name="Content Placeholder 6"/>
          <p:cNvSpPr>
            <a:spLocks noGrp="1"/>
          </p:cNvSpPr>
          <p:nvPr>
            <p:ph idx="13"/>
          </p:nvPr>
        </p:nvSpPr>
        <p:spPr>
          <a:xfrm>
            <a:off x="457200" y="5837237"/>
            <a:ext cx="8229600" cy="563563"/>
          </a:xfrm>
        </p:spPr>
        <p:txBody>
          <a:bodyPr/>
          <a:lstStyle/>
          <a:p>
            <a:pPr marL="0" indent="0">
              <a:buNone/>
            </a:pPr>
            <a:r>
              <a:rPr lang="en-US" sz="1200" i="1" dirty="0"/>
              <a:t>Sources: </a:t>
            </a:r>
            <a:r>
              <a:rPr lang="en-US" sz="1200" dirty="0"/>
              <a:t>Based on B. M. Bass, </a:t>
            </a:r>
            <a:r>
              <a:rPr lang="en-US" sz="1200" i="1" dirty="0"/>
              <a:t>Leadership and Performance Beyond Expectations </a:t>
            </a:r>
            <a:r>
              <a:rPr lang="en-US" sz="1200" dirty="0"/>
              <a:t>(New York, NY: Free Press, 1990); and T. A. Judge and R. F. Piccolo, “Transformational and Transactional Leadership: A Meta-Analytic Test of Their Relative Validity,” </a:t>
            </a:r>
            <a:r>
              <a:rPr lang="en-US" sz="1200" i="1" dirty="0"/>
              <a:t>Journal of Applied Psychology </a:t>
            </a:r>
            <a:r>
              <a:rPr lang="en-US" sz="1200" dirty="0"/>
              <a:t>89, no. 5 (2004): 755–68.</a:t>
            </a:r>
          </a:p>
        </p:txBody>
      </p:sp>
    </p:spTree>
    <p:extLst>
      <p:ext uri="{BB962C8B-B14F-4D97-AF65-F5344CB8AC3E}">
        <p14:creationId xmlns:p14="http://schemas.microsoft.com/office/powerpoint/2010/main" val="29055539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Contemporary Theories of Leadership </a:t>
            </a:r>
            <a:r>
              <a:rPr lang="en-US" sz="2000" b="0" dirty="0">
                <a:latin typeface="+mj-lt"/>
              </a:rPr>
              <a:t>(8 of 12)</a:t>
            </a:r>
          </a:p>
        </p:txBody>
      </p:sp>
      <p:sp>
        <p:nvSpPr>
          <p:cNvPr id="3" name="Content Placeholder 2"/>
          <p:cNvSpPr>
            <a:spLocks noGrp="1"/>
          </p:cNvSpPr>
          <p:nvPr>
            <p:ph idx="1"/>
          </p:nvPr>
        </p:nvSpPr>
        <p:spPr>
          <a:xfrm>
            <a:off x="457200" y="1600200"/>
            <a:ext cx="3276600" cy="609599"/>
          </a:xfrm>
        </p:spPr>
        <p:txBody>
          <a:bodyPr/>
          <a:lstStyle/>
          <a:p>
            <a:pPr marL="0" indent="0">
              <a:buNone/>
            </a:pPr>
            <a:r>
              <a:rPr lang="en-IN" sz="2000" b="1" dirty="0"/>
              <a:t>Exhibit 13-5</a:t>
            </a:r>
            <a:r>
              <a:rPr lang="en-IN" sz="2000" dirty="0"/>
              <a:t> Full Range of Leadership Model</a:t>
            </a:r>
          </a:p>
        </p:txBody>
      </p:sp>
      <p:pic>
        <p:nvPicPr>
          <p:cNvPr id="4" name="Picture 3" descr="An illustration shows the full range of Leadership model. &#10;A horizontal axis shows Passive at the left end and Active at the right. The vertical axis displays Effective  at the top and Ineffective  at the bottom. These two lines divide the diagram into four quadrants.&#10;Moving diagonally, from left bottom corner to right top corner, there are three steps in the bottom left quadrant with characteristics as Passive and Ineffective. These steps are labeled of Transactional leadership: Laissez-faire, Management by Exception, and Contingent Reward.&#10;The next four steps are displayed further rising from the origin toward the top right corner of the graph, with  characteristics growing increasingly Active and Effective. This group is labeled Transformational,  heading upward and to the right: Individualized Consideration, Intellectual Stimulation, Inspirational Motivation, and Idealized Influenc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63280" y="1600698"/>
            <a:ext cx="4946054" cy="4783509"/>
          </a:xfrm>
          <a:prstGeom prst="rect">
            <a:avLst/>
          </a:prstGeom>
        </p:spPr>
      </p:pic>
    </p:spTree>
    <p:extLst>
      <p:ext uri="{BB962C8B-B14F-4D97-AF65-F5344CB8AC3E}">
        <p14:creationId xmlns:p14="http://schemas.microsoft.com/office/powerpoint/2010/main" val="25561761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Contemporary Theories of Leadership </a:t>
            </a:r>
            <a:r>
              <a:rPr lang="en-US" sz="2000" b="0" dirty="0">
                <a:latin typeface="+mj-lt"/>
              </a:rPr>
              <a:t>(9 of 12)</a:t>
            </a:r>
            <a:endParaRPr lang="en-US" b="0" dirty="0">
              <a:latin typeface="+mj-lt"/>
            </a:endParaRPr>
          </a:p>
        </p:txBody>
      </p:sp>
      <p:sp>
        <p:nvSpPr>
          <p:cNvPr id="3" name="Content Placeholder 2"/>
          <p:cNvSpPr>
            <a:spLocks noGrp="1"/>
          </p:cNvSpPr>
          <p:nvPr>
            <p:ph idx="1"/>
          </p:nvPr>
        </p:nvSpPr>
        <p:spPr/>
        <p:txBody>
          <a:bodyPr/>
          <a:lstStyle/>
          <a:p>
            <a:pPr marL="256032" indent="-256032">
              <a:buSzPct val="100000"/>
            </a:pPr>
            <a:r>
              <a:rPr lang="en-US" sz="2400" dirty="0">
                <a:cs typeface="Arial" charset="0"/>
              </a:rPr>
              <a:t>How Transformational Leadership Works</a:t>
            </a:r>
          </a:p>
          <a:p>
            <a:pPr marL="740664" lvl="1"/>
            <a:r>
              <a:rPr lang="en-US" sz="2400" dirty="0">
                <a:cs typeface="Arial" charset="0"/>
              </a:rPr>
              <a:t>Creativity – theirs and others.</a:t>
            </a:r>
          </a:p>
          <a:p>
            <a:pPr marL="740664" lvl="1"/>
            <a:r>
              <a:rPr lang="en-US" sz="2400" dirty="0">
                <a:cs typeface="Arial" charset="0"/>
              </a:rPr>
              <a:t>Decentralization of responsibility.</a:t>
            </a:r>
          </a:p>
          <a:p>
            <a:pPr marL="740664" lvl="1"/>
            <a:r>
              <a:rPr lang="en-US" sz="2400" dirty="0">
                <a:cs typeface="Arial" charset="0"/>
              </a:rPr>
              <a:t>Propensity to take risks.</a:t>
            </a:r>
          </a:p>
          <a:p>
            <a:pPr marL="740664" lvl="1"/>
            <a:r>
              <a:rPr lang="en-US" sz="2400" dirty="0">
                <a:cs typeface="Arial" charset="0"/>
              </a:rPr>
              <a:t>Compensation is geared toward long-term results.</a:t>
            </a:r>
          </a:p>
          <a:p>
            <a:pPr marL="740664" lvl="1"/>
            <a:r>
              <a:rPr lang="en-US" sz="2400" dirty="0">
                <a:cs typeface="Arial" charset="0"/>
              </a:rPr>
              <a:t>Greater agreement among top managers about the organization’s goals.</a:t>
            </a:r>
            <a:endParaRPr lang="en-US" sz="2400" dirty="0"/>
          </a:p>
        </p:txBody>
      </p:sp>
    </p:spTree>
    <p:extLst>
      <p:ext uri="{BB962C8B-B14F-4D97-AF65-F5344CB8AC3E}">
        <p14:creationId xmlns:p14="http://schemas.microsoft.com/office/powerpoint/2010/main" val="32747439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Contemporary Theories of Leadership </a:t>
            </a:r>
            <a:r>
              <a:rPr lang="en-US" sz="2000" b="0" dirty="0">
                <a:latin typeface="+mj-lt"/>
              </a:rPr>
              <a:t>(10 of 12)</a:t>
            </a:r>
          </a:p>
        </p:txBody>
      </p:sp>
      <p:sp>
        <p:nvSpPr>
          <p:cNvPr id="3" name="Content Placeholder 2"/>
          <p:cNvSpPr>
            <a:spLocks noGrp="1"/>
          </p:cNvSpPr>
          <p:nvPr>
            <p:ph idx="1"/>
          </p:nvPr>
        </p:nvSpPr>
        <p:spPr>
          <a:xfrm>
            <a:off x="457200" y="1600200"/>
            <a:ext cx="8001000" cy="4525963"/>
          </a:xfrm>
        </p:spPr>
        <p:txBody>
          <a:bodyPr/>
          <a:lstStyle/>
          <a:p>
            <a:pPr marL="256032" indent="-256032">
              <a:buSzPct val="100000"/>
            </a:pPr>
            <a:r>
              <a:rPr lang="en-US" sz="2400" dirty="0">
                <a:cs typeface="Arial" charset="0"/>
              </a:rPr>
              <a:t>Evaluation of Transformational Leadership</a:t>
            </a:r>
          </a:p>
          <a:p>
            <a:pPr marL="740664" lvl="1"/>
            <a:r>
              <a:rPr lang="en-US" sz="2400" dirty="0">
                <a:cs typeface="Arial" charset="0"/>
              </a:rPr>
              <a:t>Transformational leadership has been supported at diverse job levels and occupations, but it isn’t </a:t>
            </a:r>
            <a:r>
              <a:rPr lang="en-US" sz="2400" dirty="0"/>
              <a:t>effective in all situations.</a:t>
            </a:r>
          </a:p>
          <a:p>
            <a:pPr lvl="2"/>
            <a:r>
              <a:rPr lang="en-US" sz="2400" dirty="0"/>
              <a:t>It has a greater impact on the bottom line in smaller, privately-held firms than in more complex organizations.</a:t>
            </a:r>
          </a:p>
        </p:txBody>
      </p:sp>
    </p:spTree>
    <p:extLst>
      <p:ext uri="{BB962C8B-B14F-4D97-AF65-F5344CB8AC3E}">
        <p14:creationId xmlns:p14="http://schemas.microsoft.com/office/powerpoint/2010/main" val="2427971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Learning Objectives </a:t>
            </a:r>
            <a:r>
              <a:rPr lang="en-US" sz="2000" b="0" dirty="0">
                <a:latin typeface="+mj-lt"/>
              </a:rPr>
              <a:t>(2 of 2)</a:t>
            </a:r>
            <a:endParaRPr lang="en-IN" sz="3600" b="0" dirty="0">
              <a:latin typeface="+mj-lt"/>
            </a:endParaRPr>
          </a:p>
        </p:txBody>
      </p:sp>
      <p:sp>
        <p:nvSpPr>
          <p:cNvPr id="5" name="Content Placeholder 4"/>
          <p:cNvSpPr>
            <a:spLocks noGrp="1"/>
          </p:cNvSpPr>
          <p:nvPr>
            <p:ph idx="1"/>
          </p:nvPr>
        </p:nvSpPr>
        <p:spPr/>
        <p:txBody>
          <a:bodyPr/>
          <a:lstStyle/>
          <a:p>
            <a:pPr marL="685800" lvl="0" indent="-685800">
              <a:buClr>
                <a:schemeClr val="bg2"/>
              </a:buClr>
              <a:buNone/>
            </a:pPr>
            <a:r>
              <a:rPr lang="en-US" sz="2400" b="1" dirty="0">
                <a:solidFill>
                  <a:srgbClr val="007FA3"/>
                </a:solidFill>
              </a:rPr>
              <a:t>13.5 </a:t>
            </a:r>
            <a:r>
              <a:rPr lang="en-US" sz="2400" dirty="0"/>
              <a:t>Discuss the roles of leaders in creating ethical organizations.</a:t>
            </a:r>
          </a:p>
          <a:p>
            <a:pPr marL="685800" lvl="0" indent="-685800">
              <a:buClr>
                <a:schemeClr val="bg2"/>
              </a:buClr>
              <a:buNone/>
            </a:pPr>
            <a:r>
              <a:rPr lang="en-US" sz="2400" b="1" dirty="0">
                <a:solidFill>
                  <a:srgbClr val="007FA3"/>
                </a:solidFill>
              </a:rPr>
              <a:t>13.6 </a:t>
            </a:r>
            <a:r>
              <a:rPr lang="en-US" sz="2400" dirty="0"/>
              <a:t>Describe how leaders can have a positive impact on their organizations through building trust and mentoring.</a:t>
            </a:r>
          </a:p>
          <a:p>
            <a:pPr marL="685800" lvl="0" indent="-685800">
              <a:buClr>
                <a:schemeClr val="bg2"/>
              </a:buClr>
              <a:buNone/>
            </a:pPr>
            <a:r>
              <a:rPr lang="en-US" sz="2400" b="1" dirty="0">
                <a:solidFill>
                  <a:srgbClr val="007FA3"/>
                </a:solidFill>
              </a:rPr>
              <a:t>13.7 </a:t>
            </a:r>
            <a:r>
              <a:rPr lang="en-US" sz="2400" dirty="0"/>
              <a:t>Identify the challenges to our understanding of leadership.</a:t>
            </a:r>
          </a:p>
        </p:txBody>
      </p:sp>
    </p:spTree>
    <p:extLst>
      <p:ext uri="{BB962C8B-B14F-4D97-AF65-F5344CB8AC3E}">
        <p14:creationId xmlns:p14="http://schemas.microsoft.com/office/powerpoint/2010/main" val="26433264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latin typeface="+mj-lt"/>
              </a:rPr>
              <a:t>Contemporary Theories of Leadership </a:t>
            </a:r>
            <a:r>
              <a:rPr lang="en-US" sz="2000" b="0" dirty="0">
                <a:latin typeface="+mj-lt"/>
              </a:rPr>
              <a:t>(11 of 12)</a:t>
            </a:r>
          </a:p>
        </p:txBody>
      </p:sp>
      <p:sp>
        <p:nvSpPr>
          <p:cNvPr id="3" name="Content Placeholder 2"/>
          <p:cNvSpPr>
            <a:spLocks noGrp="1"/>
          </p:cNvSpPr>
          <p:nvPr>
            <p:ph idx="1"/>
          </p:nvPr>
        </p:nvSpPr>
        <p:spPr/>
        <p:txBody>
          <a:bodyPr/>
          <a:lstStyle/>
          <a:p>
            <a:pPr marL="256032" lvl="1" indent="-256032">
              <a:spcBef>
                <a:spcPts val="1500"/>
              </a:spcBef>
              <a:buFont typeface="Arial" panose="020B0604020202020204" pitchFamily="34" charset="0"/>
              <a:buChar char="•"/>
            </a:pPr>
            <a:r>
              <a:rPr lang="en-US" sz="2400" dirty="0"/>
              <a:t>Transformational versus Transactional Leadership</a:t>
            </a:r>
          </a:p>
          <a:p>
            <a:pPr marL="740664" lvl="2" indent="-283464">
              <a:buFont typeface="Arial" panose="020B0604020202020204" pitchFamily="34" charset="0"/>
              <a:buChar char="–"/>
            </a:pPr>
            <a:r>
              <a:rPr lang="en-US" sz="2400" dirty="0"/>
              <a:t>Transformational leadership is more strongly correlated with a variety of workplace outcomes.</a:t>
            </a:r>
          </a:p>
        </p:txBody>
      </p:sp>
    </p:spTree>
    <p:extLst>
      <p:ext uri="{BB962C8B-B14F-4D97-AF65-F5344CB8AC3E}">
        <p14:creationId xmlns:p14="http://schemas.microsoft.com/office/powerpoint/2010/main" val="1771408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Contemporary Theories of Leadership </a:t>
            </a:r>
            <a:r>
              <a:rPr lang="en-US" sz="2000" b="0" dirty="0">
                <a:latin typeface="+mj-lt"/>
              </a:rPr>
              <a:t>(12 of 12)</a:t>
            </a:r>
          </a:p>
        </p:txBody>
      </p:sp>
      <p:sp>
        <p:nvSpPr>
          <p:cNvPr id="3" name="Content Placeholder 2"/>
          <p:cNvSpPr>
            <a:spLocks noGrp="1"/>
          </p:cNvSpPr>
          <p:nvPr>
            <p:ph idx="1"/>
          </p:nvPr>
        </p:nvSpPr>
        <p:spPr/>
        <p:txBody>
          <a:bodyPr/>
          <a:lstStyle/>
          <a:p>
            <a:pPr marL="256032" indent="-256032">
              <a:spcBef>
                <a:spcPts val="600"/>
              </a:spcBef>
              <a:buSzPct val="100000"/>
            </a:pPr>
            <a:r>
              <a:rPr lang="en-US" sz="2400" dirty="0"/>
              <a:t>Transformational versus Charismatic Leadership</a:t>
            </a:r>
          </a:p>
          <a:p>
            <a:pPr marL="740664" lvl="1" indent="-283464"/>
            <a:r>
              <a:rPr lang="en-US" sz="2400" dirty="0"/>
              <a:t>Charismatic leadership places more emphasis on the way leaders communicate – are they passionate and dynamic?</a:t>
            </a:r>
          </a:p>
          <a:p>
            <a:pPr marL="740664" lvl="1" indent="-283464"/>
            <a:r>
              <a:rPr lang="en-US" sz="2400" dirty="0"/>
              <a:t>Transformational leadership focuses more on what they are communicating – is it a compelling vision?</a:t>
            </a:r>
          </a:p>
          <a:p>
            <a:pPr marL="740664" lvl="1" indent="-283464"/>
            <a:r>
              <a:rPr lang="en-US" sz="2400" dirty="0"/>
              <a:t>Both focus on the leader’s ability to inspire followers.</a:t>
            </a:r>
          </a:p>
        </p:txBody>
      </p:sp>
    </p:spTree>
    <p:extLst>
      <p:ext uri="{BB962C8B-B14F-4D97-AF65-F5344CB8AC3E}">
        <p14:creationId xmlns:p14="http://schemas.microsoft.com/office/powerpoint/2010/main" val="4203866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Role of Leaders in Creating Ethical Organizations </a:t>
            </a:r>
            <a:r>
              <a:rPr lang="en-US" sz="2000" b="0" dirty="0">
                <a:latin typeface="+mj-lt"/>
              </a:rPr>
              <a:t>(1 of 4)</a:t>
            </a:r>
          </a:p>
        </p:txBody>
      </p:sp>
      <p:sp>
        <p:nvSpPr>
          <p:cNvPr id="3" name="Content Placeholder 2"/>
          <p:cNvSpPr>
            <a:spLocks noGrp="1"/>
          </p:cNvSpPr>
          <p:nvPr>
            <p:ph idx="1"/>
          </p:nvPr>
        </p:nvSpPr>
        <p:spPr/>
        <p:txBody>
          <a:bodyPr/>
          <a:lstStyle/>
          <a:p>
            <a:pPr marL="256032" indent="-256032">
              <a:buSzPct val="100000"/>
            </a:pPr>
            <a:r>
              <a:rPr lang="en-US" sz="2400" dirty="0">
                <a:cs typeface="Arial" charset="0"/>
              </a:rPr>
              <a:t>Authentic Leadership</a:t>
            </a:r>
          </a:p>
          <a:p>
            <a:pPr marL="740664" lvl="1"/>
            <a:r>
              <a:rPr lang="en-US" sz="2400" b="1" dirty="0">
                <a:cs typeface="Arial" charset="0"/>
              </a:rPr>
              <a:t>Authentic leaders</a:t>
            </a:r>
            <a:r>
              <a:rPr lang="en-US" sz="2400" dirty="0">
                <a:cs typeface="Arial" charset="0"/>
              </a:rPr>
              <a:t>:</a:t>
            </a:r>
          </a:p>
          <a:p>
            <a:pPr lvl="2"/>
            <a:r>
              <a:rPr lang="en-US" sz="2400" dirty="0">
                <a:cs typeface="Arial" charset="0"/>
              </a:rPr>
              <a:t>Know who they are.</a:t>
            </a:r>
          </a:p>
          <a:p>
            <a:pPr lvl="2"/>
            <a:r>
              <a:rPr lang="en-US" sz="2400" dirty="0">
                <a:cs typeface="Arial" charset="0"/>
              </a:rPr>
              <a:t>Know what they believe in and value.</a:t>
            </a:r>
          </a:p>
          <a:p>
            <a:pPr lvl="2"/>
            <a:r>
              <a:rPr lang="en-US" sz="2400" dirty="0">
                <a:cs typeface="Arial" charset="0"/>
              </a:rPr>
              <a:t>Act on those values and beliefs openly and candidly.</a:t>
            </a:r>
          </a:p>
          <a:p>
            <a:pPr marL="740664" lvl="1"/>
            <a:r>
              <a:rPr lang="en-US" sz="2400" dirty="0">
                <a:cs typeface="Arial" charset="0"/>
              </a:rPr>
              <a:t>The result: people come to have faith in them.</a:t>
            </a:r>
            <a:endParaRPr lang="en-US" sz="2400" dirty="0"/>
          </a:p>
        </p:txBody>
      </p:sp>
    </p:spTree>
    <p:extLst>
      <p:ext uri="{BB962C8B-B14F-4D97-AF65-F5344CB8AC3E}">
        <p14:creationId xmlns:p14="http://schemas.microsoft.com/office/powerpoint/2010/main" val="12772319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Role of Leaders in Creating Ethical Organizations </a:t>
            </a:r>
            <a:r>
              <a:rPr lang="en-US" sz="2000" b="0" dirty="0">
                <a:latin typeface="+mj-lt"/>
              </a:rPr>
              <a:t>(2 of 4)</a:t>
            </a:r>
          </a:p>
        </p:txBody>
      </p:sp>
      <p:sp>
        <p:nvSpPr>
          <p:cNvPr id="3" name="Content Placeholder 2"/>
          <p:cNvSpPr>
            <a:spLocks noGrp="1"/>
          </p:cNvSpPr>
          <p:nvPr>
            <p:ph idx="1"/>
          </p:nvPr>
        </p:nvSpPr>
        <p:spPr/>
        <p:txBody>
          <a:bodyPr/>
          <a:lstStyle/>
          <a:p>
            <a:pPr marL="256032" indent="-256032">
              <a:buSzPct val="100000"/>
            </a:pPr>
            <a:r>
              <a:rPr lang="en-US" sz="2400" dirty="0">
                <a:cs typeface="Arial" charset="0"/>
              </a:rPr>
              <a:t>Ethical Leadership</a:t>
            </a:r>
          </a:p>
          <a:p>
            <a:pPr marL="740664" lvl="1"/>
            <a:r>
              <a:rPr lang="en-US" sz="2400" dirty="0"/>
              <a:t>Ethics touches on leadership at a number of junctures.</a:t>
            </a:r>
          </a:p>
          <a:p>
            <a:pPr marL="740664" lvl="1"/>
            <a:r>
              <a:rPr lang="en-US" sz="2400" dirty="0"/>
              <a:t>Efforts have been made to combine ethical and charismatic leadership into an idea of </a:t>
            </a:r>
            <a:r>
              <a:rPr lang="en-US" sz="2400" b="1" dirty="0"/>
              <a:t>socialized charismatic leadership </a:t>
            </a:r>
            <a:r>
              <a:rPr lang="en-US" sz="2400" dirty="0"/>
              <a:t>– leadership that conveys other-centered values by leaders who model ethical conduct.</a:t>
            </a:r>
          </a:p>
        </p:txBody>
      </p:sp>
    </p:spTree>
    <p:extLst>
      <p:ext uri="{BB962C8B-B14F-4D97-AF65-F5344CB8AC3E}">
        <p14:creationId xmlns:p14="http://schemas.microsoft.com/office/powerpoint/2010/main" val="14369244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Role of Leaders in Creating Ethical Organizations </a:t>
            </a:r>
            <a:r>
              <a:rPr lang="en-US" sz="2000" b="0" dirty="0">
                <a:latin typeface="+mj-lt"/>
              </a:rPr>
              <a:t>(3 of 4)</a:t>
            </a:r>
          </a:p>
        </p:txBody>
      </p:sp>
      <p:sp>
        <p:nvSpPr>
          <p:cNvPr id="3" name="Content Placeholder 2"/>
          <p:cNvSpPr>
            <a:spLocks noGrp="1"/>
          </p:cNvSpPr>
          <p:nvPr>
            <p:ph idx="1"/>
          </p:nvPr>
        </p:nvSpPr>
        <p:spPr/>
        <p:txBody>
          <a:bodyPr/>
          <a:lstStyle/>
          <a:p>
            <a:pPr marL="256032" indent="-256032">
              <a:buSzPct val="100000"/>
            </a:pPr>
            <a:r>
              <a:rPr lang="en-US" sz="2400" b="1" dirty="0">
                <a:cs typeface="Arial" charset="0"/>
              </a:rPr>
              <a:t>Abusive Supervision</a:t>
            </a:r>
          </a:p>
          <a:p>
            <a:pPr marL="740664" lvl="1"/>
            <a:r>
              <a:rPr lang="en-US" sz="2400" dirty="0"/>
              <a:t>Refers to the perception that a supervisor is hostile in their verbal and nonverbal behavior.</a:t>
            </a:r>
          </a:p>
          <a:p>
            <a:pPr marL="1313751" lvl="2"/>
            <a:r>
              <a:rPr lang="en-US" sz="2400" dirty="0"/>
              <a:t>Negatively affects health, leads to increased depression, emotional exhaustion, and job tension perceptions.</a:t>
            </a:r>
          </a:p>
          <a:p>
            <a:pPr marL="1313751" lvl="2"/>
            <a:r>
              <a:rPr lang="en-US" sz="2400" dirty="0"/>
              <a:t>Leads to decreases in organizational commitment, job satisfaction, and perceived organizational support along with increased work-family conflict. </a:t>
            </a:r>
          </a:p>
          <a:p>
            <a:pPr marL="1313751" lvl="2"/>
            <a:r>
              <a:rPr lang="en-US" sz="2400" dirty="0"/>
              <a:t>Can adversely affect employee performance and other employee behaviors. </a:t>
            </a:r>
          </a:p>
        </p:txBody>
      </p:sp>
    </p:spTree>
    <p:extLst>
      <p:ext uri="{BB962C8B-B14F-4D97-AF65-F5344CB8AC3E}">
        <p14:creationId xmlns:p14="http://schemas.microsoft.com/office/powerpoint/2010/main" val="12968814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Role of Leaders in Creating Ethical Organizations </a:t>
            </a:r>
            <a:r>
              <a:rPr lang="en-US" sz="2000" b="0" dirty="0">
                <a:latin typeface="+mj-lt"/>
              </a:rPr>
              <a:t>(4 of 4)</a:t>
            </a:r>
          </a:p>
        </p:txBody>
      </p:sp>
      <p:sp>
        <p:nvSpPr>
          <p:cNvPr id="3" name="Content Placeholder 2"/>
          <p:cNvSpPr>
            <a:spLocks noGrp="1"/>
          </p:cNvSpPr>
          <p:nvPr>
            <p:ph idx="1"/>
          </p:nvPr>
        </p:nvSpPr>
        <p:spPr/>
        <p:txBody>
          <a:bodyPr/>
          <a:lstStyle/>
          <a:p>
            <a:pPr marL="256032" indent="-256032">
              <a:buSzPct val="100000"/>
            </a:pPr>
            <a:r>
              <a:rPr lang="en-US" sz="2400" b="1" dirty="0">
                <a:cs typeface="Arial" charset="0"/>
              </a:rPr>
              <a:t>Servant Leadership</a:t>
            </a:r>
          </a:p>
          <a:p>
            <a:pPr marL="740664" lvl="1"/>
            <a:r>
              <a:rPr lang="en-US" sz="2400" dirty="0"/>
              <a:t>Servant leaders go beyond their self-interest and instead focus on opportunities to help followers grow and develop.</a:t>
            </a:r>
          </a:p>
          <a:p>
            <a:pPr marL="740664" lvl="1"/>
            <a:r>
              <a:rPr lang="en-US" sz="2400" dirty="0">
                <a:cs typeface="Arial" charset="0"/>
              </a:rPr>
              <a:t>Characteristic behaviors include listening, empathizing, </a:t>
            </a:r>
            <a:r>
              <a:rPr lang="en-US" sz="2400" dirty="0"/>
              <a:t>persuading, accepting stewardship, and actively developing followers’ potential.</a:t>
            </a:r>
          </a:p>
        </p:txBody>
      </p:sp>
    </p:spTree>
    <p:extLst>
      <p:ext uri="{BB962C8B-B14F-4D97-AF65-F5344CB8AC3E}">
        <p14:creationId xmlns:p14="http://schemas.microsoft.com/office/powerpoint/2010/main" val="6494157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Positive Leadership </a:t>
            </a:r>
            <a:r>
              <a:rPr lang="en-US" sz="2000" b="0" dirty="0">
                <a:latin typeface="+mj-lt"/>
              </a:rPr>
              <a:t>(1 of 4)</a:t>
            </a:r>
          </a:p>
        </p:txBody>
      </p:sp>
      <p:sp>
        <p:nvSpPr>
          <p:cNvPr id="3" name="Content Placeholder 2"/>
          <p:cNvSpPr>
            <a:spLocks noGrp="1"/>
          </p:cNvSpPr>
          <p:nvPr>
            <p:ph idx="1"/>
          </p:nvPr>
        </p:nvSpPr>
        <p:spPr/>
        <p:txBody>
          <a:bodyPr/>
          <a:lstStyle/>
          <a:p>
            <a:pPr marL="256032" indent="-256032">
              <a:buSzPct val="100000"/>
            </a:pPr>
            <a:r>
              <a:rPr lang="en-US" sz="2400" dirty="0">
                <a:cs typeface="Arial" charset="0"/>
              </a:rPr>
              <a:t>Trust and Leadership</a:t>
            </a:r>
          </a:p>
          <a:p>
            <a:pPr marL="740664" lvl="1"/>
            <a:r>
              <a:rPr lang="en-US" sz="2400" b="1" dirty="0">
                <a:cs typeface="Arial" charset="0"/>
              </a:rPr>
              <a:t>Trust: </a:t>
            </a:r>
            <a:r>
              <a:rPr lang="en-US" sz="2400" dirty="0">
                <a:cs typeface="Arial" charset="0"/>
              </a:rPr>
              <a:t>a psychological state that exists when you agree to make yourself vulnerable to another because you have positive expectations about how things are going to turn out.</a:t>
            </a:r>
          </a:p>
          <a:p>
            <a:pPr lvl="2"/>
            <a:r>
              <a:rPr lang="en-US" sz="2400" dirty="0">
                <a:cs typeface="Arial" charset="0"/>
              </a:rPr>
              <a:t>A primary attribute associated with leadership.</a:t>
            </a:r>
          </a:p>
          <a:p>
            <a:pPr lvl="2"/>
            <a:r>
              <a:rPr lang="en-US" sz="2400" dirty="0">
                <a:cs typeface="Arial" charset="0"/>
              </a:rPr>
              <a:t>When trust is broken, it can have serious adverse effects on a group’s performance.</a:t>
            </a:r>
            <a:endParaRPr lang="en-US" sz="2400" dirty="0"/>
          </a:p>
        </p:txBody>
      </p:sp>
    </p:spTree>
    <p:extLst>
      <p:ext uri="{BB962C8B-B14F-4D97-AF65-F5344CB8AC3E}">
        <p14:creationId xmlns:p14="http://schemas.microsoft.com/office/powerpoint/2010/main" val="25456735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Positive Leadership </a:t>
            </a:r>
            <a:r>
              <a:rPr lang="en-US" sz="2000" b="0" dirty="0">
                <a:latin typeface="+mj-lt"/>
              </a:rPr>
              <a:t>(2 of 4)</a:t>
            </a:r>
          </a:p>
        </p:txBody>
      </p:sp>
      <p:sp>
        <p:nvSpPr>
          <p:cNvPr id="3" name="Content Placeholder 2"/>
          <p:cNvSpPr>
            <a:spLocks noGrp="1"/>
          </p:cNvSpPr>
          <p:nvPr>
            <p:ph idx="1"/>
          </p:nvPr>
        </p:nvSpPr>
        <p:spPr>
          <a:xfrm>
            <a:off x="457200" y="1600201"/>
            <a:ext cx="4191000" cy="380999"/>
          </a:xfrm>
        </p:spPr>
        <p:txBody>
          <a:bodyPr/>
          <a:lstStyle/>
          <a:p>
            <a:pPr marL="0" indent="0">
              <a:buNone/>
            </a:pPr>
            <a:r>
              <a:rPr lang="en-IN" sz="2000" b="1" dirty="0"/>
              <a:t>Exhibit 13-6</a:t>
            </a:r>
            <a:r>
              <a:rPr lang="en-IN" sz="2000" dirty="0"/>
              <a:t> The Nature of Trust </a:t>
            </a:r>
          </a:p>
        </p:txBody>
      </p:sp>
      <p:pic>
        <p:nvPicPr>
          <p:cNvPr id="4" name="Picture 3" descr="A flowchart shows the Nature of trust. Leader trustworthiness, consisting of Integrity, Benevolence, and Ability, combined with Propensity to trust, leads to Trust, which in turn leads to Risk Taking, Information Sharing, Group effectiveness, and Productivity."/>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5298" y="2286781"/>
            <a:ext cx="8173404" cy="2926678"/>
          </a:xfrm>
          <a:prstGeom prst="rect">
            <a:avLst/>
          </a:prstGeom>
        </p:spPr>
      </p:pic>
    </p:spTree>
    <p:extLst>
      <p:ext uri="{BB962C8B-B14F-4D97-AF65-F5344CB8AC3E}">
        <p14:creationId xmlns:p14="http://schemas.microsoft.com/office/powerpoint/2010/main" val="23082735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Positive Leadership </a:t>
            </a:r>
            <a:r>
              <a:rPr lang="en-US" sz="2000" b="0" dirty="0">
                <a:latin typeface="+mj-lt"/>
              </a:rPr>
              <a:t>(3 of 4)</a:t>
            </a:r>
          </a:p>
        </p:txBody>
      </p:sp>
      <p:sp>
        <p:nvSpPr>
          <p:cNvPr id="3" name="Content Placeholder 2"/>
          <p:cNvSpPr>
            <a:spLocks noGrp="1"/>
          </p:cNvSpPr>
          <p:nvPr>
            <p:ph idx="1"/>
          </p:nvPr>
        </p:nvSpPr>
        <p:spPr/>
        <p:txBody>
          <a:bodyPr/>
          <a:lstStyle/>
          <a:p>
            <a:pPr marL="256032" indent="-256032">
              <a:buSzPct val="100000"/>
            </a:pPr>
            <a:r>
              <a:rPr lang="en-US" sz="2400" b="1" dirty="0"/>
              <a:t>Trust propensity</a:t>
            </a:r>
          </a:p>
          <a:p>
            <a:pPr lvl="1" indent="-256032">
              <a:buSzPct val="100000"/>
            </a:pPr>
            <a:r>
              <a:rPr lang="en-US" sz="2400" dirty="0"/>
              <a:t>Trust and Culture</a:t>
            </a:r>
          </a:p>
          <a:p>
            <a:pPr lvl="1" indent="-256032">
              <a:buSzPct val="100000"/>
            </a:pPr>
            <a:r>
              <a:rPr lang="en-US" sz="2400" dirty="0"/>
              <a:t>The Role of Time</a:t>
            </a:r>
          </a:p>
          <a:p>
            <a:pPr lvl="1" indent="-256032">
              <a:buSzPct val="100000"/>
            </a:pPr>
            <a:r>
              <a:rPr lang="en-US" sz="2400" dirty="0"/>
              <a:t>Regaining Trust</a:t>
            </a:r>
            <a:endParaRPr lang="en-US" dirty="0"/>
          </a:p>
        </p:txBody>
      </p:sp>
    </p:spTree>
    <p:extLst>
      <p:ext uri="{BB962C8B-B14F-4D97-AF65-F5344CB8AC3E}">
        <p14:creationId xmlns:p14="http://schemas.microsoft.com/office/powerpoint/2010/main" val="36964442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Positive Leadership </a:t>
            </a:r>
            <a:r>
              <a:rPr lang="en-US" sz="2000" b="0" dirty="0">
                <a:latin typeface="+mj-lt"/>
              </a:rPr>
              <a:t>(4 of 4)</a:t>
            </a:r>
          </a:p>
        </p:txBody>
      </p:sp>
      <p:sp>
        <p:nvSpPr>
          <p:cNvPr id="4" name="Content Placeholder 3"/>
          <p:cNvSpPr>
            <a:spLocks noGrp="1"/>
          </p:cNvSpPr>
          <p:nvPr>
            <p:ph idx="1"/>
          </p:nvPr>
        </p:nvSpPr>
        <p:spPr>
          <a:xfrm>
            <a:off x="457200" y="1600201"/>
            <a:ext cx="8229600" cy="609600"/>
          </a:xfrm>
        </p:spPr>
        <p:txBody>
          <a:bodyPr/>
          <a:lstStyle/>
          <a:p>
            <a:pPr marL="0" indent="0">
              <a:buNone/>
            </a:pPr>
            <a:r>
              <a:rPr lang="en-US" sz="2000" b="1" dirty="0"/>
              <a:t>Exhibit 13-7</a:t>
            </a:r>
            <a:r>
              <a:rPr lang="en-US" sz="2000" dirty="0"/>
              <a:t> Career and Psychological Functions of the Mentoring Relationship</a:t>
            </a:r>
          </a:p>
        </p:txBody>
      </p:sp>
      <p:graphicFrame>
        <p:nvGraphicFramePr>
          <p:cNvPr id="3" name="Table 2"/>
          <p:cNvGraphicFramePr>
            <a:graphicFrameLocks noGrp="1"/>
          </p:cNvGraphicFramePr>
          <p:nvPr>
            <p:extLst>
              <p:ext uri="{D42A27DB-BD31-4B8C-83A1-F6EECF244321}">
                <p14:modId xmlns:p14="http://schemas.microsoft.com/office/powerpoint/2010/main" val="442017589"/>
              </p:ext>
            </p:extLst>
          </p:nvPr>
        </p:nvGraphicFramePr>
        <p:xfrm>
          <a:off x="457200" y="2381250"/>
          <a:ext cx="8267700" cy="3627120"/>
        </p:xfrm>
        <a:graphic>
          <a:graphicData uri="http://schemas.openxmlformats.org/drawingml/2006/table">
            <a:tbl>
              <a:tblPr firstRow="1" bandRow="1">
                <a:tableStyleId>{2D5ABB26-0587-4C30-8999-92F81FD0307C}</a:tableStyleId>
              </a:tblPr>
              <a:tblGrid>
                <a:gridCol w="4076700">
                  <a:extLst>
                    <a:ext uri="{9D8B030D-6E8A-4147-A177-3AD203B41FA5}">
                      <a16:colId xmlns:a16="http://schemas.microsoft.com/office/drawing/2014/main" val="20000"/>
                    </a:ext>
                  </a:extLst>
                </a:gridCol>
                <a:gridCol w="4191000">
                  <a:extLst>
                    <a:ext uri="{9D8B030D-6E8A-4147-A177-3AD203B41FA5}">
                      <a16:colId xmlns:a16="http://schemas.microsoft.com/office/drawing/2014/main" val="20001"/>
                    </a:ext>
                  </a:extLst>
                </a:gridCol>
              </a:tblGrid>
              <a:tr h="232122">
                <a:tc>
                  <a:txBody>
                    <a:bodyPr/>
                    <a:lstStyle/>
                    <a:p>
                      <a:r>
                        <a:rPr lang="en-US" sz="1400" b="1" i="0" u="none" strike="noStrike" kern="1200" baseline="0" dirty="0">
                          <a:solidFill>
                            <a:schemeClr val="tx1"/>
                          </a:solidFill>
                          <a:latin typeface="+mn-lt"/>
                          <a:ea typeface="+mn-ea"/>
                          <a:cs typeface="+mn-cs"/>
                        </a:rPr>
                        <a:t>Career Functions</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1" i="0" u="none" strike="noStrike" kern="1200" baseline="0" dirty="0">
                          <a:solidFill>
                            <a:schemeClr val="tx1"/>
                          </a:solidFill>
                          <a:latin typeface="+mn-lt"/>
                          <a:ea typeface="+mn-ea"/>
                          <a:cs typeface="+mn-cs"/>
                        </a:rPr>
                        <a:t>Psychosocial Functions</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94607">
                <a:tc>
                  <a:txBody>
                    <a:bodyPr/>
                    <a:lstStyle/>
                    <a:p>
                      <a:pPr marL="182880" indent="-182880">
                        <a:buFont typeface="Arial" panose="020B0604020202020204" pitchFamily="34" charset="0"/>
                        <a:buChar char="•"/>
                      </a:pPr>
                      <a:r>
                        <a:rPr lang="en-US" sz="1400" b="0" i="0" u="none" strike="noStrike" kern="1200" baseline="0" dirty="0">
                          <a:solidFill>
                            <a:schemeClr val="tx1"/>
                          </a:solidFill>
                          <a:latin typeface="+mn-lt"/>
                          <a:ea typeface="+mn-ea"/>
                          <a:cs typeface="+mn-cs"/>
                        </a:rPr>
                        <a:t>Lobbying to get the protégé challenging and visible assignments</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2880" indent="-182880">
                        <a:buFont typeface="Arial" panose="020B0604020202020204" pitchFamily="34" charset="0"/>
                        <a:buChar char="•"/>
                      </a:pPr>
                      <a:r>
                        <a:rPr lang="en-US" sz="1400" b="0" i="0" u="none" strike="noStrike" kern="1200" baseline="0" dirty="0">
                          <a:solidFill>
                            <a:schemeClr val="tx1"/>
                          </a:solidFill>
                          <a:latin typeface="+mn-lt"/>
                          <a:ea typeface="+mn-ea"/>
                          <a:cs typeface="+mn-cs"/>
                        </a:rPr>
                        <a:t>Counseling the protégé to bolster his or her self-confidence</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94607">
                <a:tc>
                  <a:txBody>
                    <a:bodyPr/>
                    <a:lstStyle/>
                    <a:p>
                      <a:pPr marL="182880" indent="-182880">
                        <a:buFont typeface="Arial" panose="020B0604020202020204" pitchFamily="34" charset="0"/>
                        <a:buChar char="•"/>
                      </a:pPr>
                      <a:r>
                        <a:rPr lang="en-US" sz="1400" b="0" i="0" u="none" strike="noStrike" kern="1200" baseline="0" dirty="0">
                          <a:solidFill>
                            <a:schemeClr val="tx1"/>
                          </a:solidFill>
                          <a:latin typeface="+mn-lt"/>
                          <a:ea typeface="+mn-ea"/>
                          <a:cs typeface="+mn-cs"/>
                        </a:rPr>
                        <a:t>Coaching the protégé to help develop his or her skills and achieve work objectives</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2880" indent="-182880">
                        <a:buFont typeface="Arial" panose="020B0604020202020204" pitchFamily="34" charset="0"/>
                        <a:buChar char="•"/>
                      </a:pPr>
                      <a:r>
                        <a:rPr lang="en-US" sz="1400" b="0" i="0" u="none" strike="noStrike" kern="1200" baseline="0" dirty="0">
                          <a:solidFill>
                            <a:schemeClr val="tx1"/>
                          </a:solidFill>
                          <a:latin typeface="+mn-lt"/>
                          <a:ea typeface="+mn-ea"/>
                          <a:cs typeface="+mn-cs"/>
                        </a:rPr>
                        <a:t>Sharing personal experiences with the protégé</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94607">
                <a:tc>
                  <a:txBody>
                    <a:bodyPr/>
                    <a:lstStyle/>
                    <a:p>
                      <a:pPr marL="182880" indent="-182880">
                        <a:buFont typeface="Arial" panose="020B0604020202020204" pitchFamily="34" charset="0"/>
                        <a:buChar char="•"/>
                      </a:pPr>
                      <a:r>
                        <a:rPr lang="en-US" sz="1400" b="0" i="0" u="none" strike="noStrike" kern="1200" baseline="0" dirty="0">
                          <a:solidFill>
                            <a:schemeClr val="tx1"/>
                          </a:solidFill>
                          <a:latin typeface="+mn-lt"/>
                          <a:ea typeface="+mn-ea"/>
                          <a:cs typeface="+mn-cs"/>
                        </a:rPr>
                        <a:t>Providing exposure to influential individuals within the organization</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2880" indent="-182880">
                        <a:buFont typeface="Arial" panose="020B0604020202020204" pitchFamily="34" charset="0"/>
                        <a:buChar char="•"/>
                      </a:pPr>
                      <a:r>
                        <a:rPr lang="en-US" sz="1400" b="0" i="0" u="none" strike="noStrike" kern="1200" baseline="0" dirty="0">
                          <a:solidFill>
                            <a:schemeClr val="tx1"/>
                          </a:solidFill>
                          <a:latin typeface="+mn-lt"/>
                          <a:ea typeface="+mn-ea"/>
                          <a:cs typeface="+mn-cs"/>
                        </a:rPr>
                        <a:t>Providing friendship and acceptance</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94607">
                <a:tc>
                  <a:txBody>
                    <a:bodyPr/>
                    <a:lstStyle/>
                    <a:p>
                      <a:pPr marL="182880" indent="-182880">
                        <a:buFont typeface="Arial" panose="020B0604020202020204" pitchFamily="34" charset="0"/>
                        <a:buChar char="•"/>
                      </a:pPr>
                      <a:r>
                        <a:rPr lang="en-US" sz="1400" b="0" i="0" u="none" strike="noStrike" kern="1200" baseline="0" dirty="0">
                          <a:solidFill>
                            <a:schemeClr val="tx1"/>
                          </a:solidFill>
                          <a:latin typeface="+mn-lt"/>
                          <a:ea typeface="+mn-ea"/>
                          <a:cs typeface="+mn-cs"/>
                        </a:rPr>
                        <a:t>Protecting the protégé from possible risks to his or her reputation</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2880" indent="-182880">
                        <a:buFont typeface="Arial" panose="020B0604020202020204" pitchFamily="34" charset="0"/>
                        <a:buChar char="•"/>
                      </a:pPr>
                      <a:r>
                        <a:rPr lang="en-US" sz="1400" b="0" i="0" u="none" strike="noStrike" kern="1200" baseline="0" dirty="0">
                          <a:solidFill>
                            <a:schemeClr val="tx1"/>
                          </a:solidFill>
                          <a:latin typeface="+mn-lt"/>
                          <a:ea typeface="+mn-ea"/>
                          <a:cs typeface="+mn-cs"/>
                        </a:rPr>
                        <a:t>Acting as a role model</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94607">
                <a:tc>
                  <a:txBody>
                    <a:bodyPr/>
                    <a:lstStyle/>
                    <a:p>
                      <a:pPr marL="182880" indent="-182880">
                        <a:buFont typeface="Arial" panose="020B0604020202020204" pitchFamily="34" charset="0"/>
                        <a:buChar char="•"/>
                      </a:pPr>
                      <a:r>
                        <a:rPr lang="en-US" sz="1400" b="0" i="0" u="none" strike="noStrike" kern="1200" baseline="0" dirty="0">
                          <a:solidFill>
                            <a:schemeClr val="tx1"/>
                          </a:solidFill>
                          <a:latin typeface="+mn-lt"/>
                          <a:ea typeface="+mn-ea"/>
                          <a:cs typeface="+mn-cs"/>
                        </a:rPr>
                        <a:t>Sponsoring the protégé by nominating him or her for potential advances or promotions</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solidFill>
                            <a:schemeClr val="bg1"/>
                          </a:solidFill>
                        </a:rPr>
                        <a:t>Blank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557092">
                <a:tc>
                  <a:txBody>
                    <a:bodyPr/>
                    <a:lstStyle/>
                    <a:p>
                      <a:pPr marL="182880" indent="-182880">
                        <a:buFont typeface="Arial" panose="020B0604020202020204" pitchFamily="34" charset="0"/>
                        <a:buChar char="•"/>
                      </a:pPr>
                      <a:r>
                        <a:rPr lang="en-US" sz="1400" b="0" i="0" u="none" strike="noStrike" kern="1200" baseline="0" dirty="0">
                          <a:solidFill>
                            <a:schemeClr val="tx1"/>
                          </a:solidFill>
                          <a:latin typeface="+mn-lt"/>
                          <a:ea typeface="+mn-ea"/>
                          <a:cs typeface="+mn-cs"/>
                        </a:rPr>
                        <a:t>Acting as a sounding board for ideas the protégé might be hesitant to share with a direct supervisor</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solidFill>
                            <a:schemeClr val="bg1"/>
                          </a:solidFill>
                        </a:rPr>
                        <a:t>Blank</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8246232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Summarize the Conclusions of Trait Theories of Leadership </a:t>
            </a:r>
            <a:r>
              <a:rPr lang="en-US" sz="2000" b="0" dirty="0">
                <a:latin typeface="+mj-lt"/>
              </a:rPr>
              <a:t>(1 of 6)</a:t>
            </a:r>
          </a:p>
        </p:txBody>
      </p:sp>
      <p:sp>
        <p:nvSpPr>
          <p:cNvPr id="3" name="Content Placeholder 2"/>
          <p:cNvSpPr>
            <a:spLocks noGrp="1"/>
          </p:cNvSpPr>
          <p:nvPr>
            <p:ph idx="1"/>
          </p:nvPr>
        </p:nvSpPr>
        <p:spPr/>
        <p:txBody>
          <a:bodyPr/>
          <a:lstStyle/>
          <a:p>
            <a:pPr marL="256032" indent="-256032">
              <a:buSzPct val="100000"/>
              <a:defRPr/>
            </a:pPr>
            <a:r>
              <a:rPr lang="en-US" sz="2400" b="1" dirty="0"/>
              <a:t>Leadership</a:t>
            </a:r>
            <a:r>
              <a:rPr lang="en-US" sz="2400" dirty="0"/>
              <a:t> is the ability to influence a group toward the achievement of a vision or set of goals.</a:t>
            </a:r>
          </a:p>
          <a:p>
            <a:pPr marL="740664" lvl="1">
              <a:defRPr/>
            </a:pPr>
            <a:r>
              <a:rPr lang="en-US" sz="2400" dirty="0"/>
              <a:t>Not all leaders are managers, nor are all managers leaders.</a:t>
            </a:r>
          </a:p>
          <a:p>
            <a:pPr marL="256032" indent="-256032">
              <a:buSzPct val="100000"/>
              <a:defRPr/>
            </a:pPr>
            <a:r>
              <a:rPr lang="en-US" sz="2400" dirty="0"/>
              <a:t>Nonsanctioned leadership is often as important or more important than formal influence</a:t>
            </a:r>
            <a:r>
              <a:rPr lang="en-US" sz="2400" b="1" dirty="0"/>
              <a:t>.</a:t>
            </a:r>
          </a:p>
        </p:txBody>
      </p:sp>
    </p:spTree>
    <p:extLst>
      <p:ext uri="{BB962C8B-B14F-4D97-AF65-F5344CB8AC3E}">
        <p14:creationId xmlns:p14="http://schemas.microsoft.com/office/powerpoint/2010/main" val="9316893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7696200" cy="1097280"/>
          </a:xfrm>
        </p:spPr>
        <p:txBody>
          <a:bodyPr/>
          <a:lstStyle/>
          <a:p>
            <a:r>
              <a:rPr lang="en-US" sz="3600" dirty="0">
                <a:latin typeface="+mj-lt"/>
              </a:rPr>
              <a:t>Challenges to our Understanding of Leadership </a:t>
            </a:r>
            <a:r>
              <a:rPr lang="en-US" sz="2000" b="0" dirty="0">
                <a:latin typeface="+mj-lt"/>
              </a:rPr>
              <a:t>(1 of 4)</a:t>
            </a:r>
          </a:p>
        </p:txBody>
      </p:sp>
      <p:sp>
        <p:nvSpPr>
          <p:cNvPr id="3" name="Content Placeholder 2"/>
          <p:cNvSpPr>
            <a:spLocks noGrp="1"/>
          </p:cNvSpPr>
          <p:nvPr>
            <p:ph idx="1"/>
          </p:nvPr>
        </p:nvSpPr>
        <p:spPr/>
        <p:txBody>
          <a:bodyPr/>
          <a:lstStyle/>
          <a:p>
            <a:pPr marL="256032" indent="-256032">
              <a:buSzPct val="100000"/>
            </a:pPr>
            <a:r>
              <a:rPr lang="en-US" sz="2400" dirty="0">
                <a:cs typeface="Arial" charset="0"/>
              </a:rPr>
              <a:t>Much of an organization’s success or failure is due to factors outside the influence of leadership.</a:t>
            </a:r>
          </a:p>
          <a:p>
            <a:pPr marL="740664" lvl="1"/>
            <a:r>
              <a:rPr lang="en-US" sz="2400" dirty="0">
                <a:cs typeface="Arial" charset="0"/>
              </a:rPr>
              <a:t>In many cases, success or failure is just a matter of being in the right or wrong place at a given time.</a:t>
            </a:r>
          </a:p>
          <a:p>
            <a:pPr marL="256032" indent="-256032">
              <a:buSzPct val="100000"/>
            </a:pPr>
            <a:r>
              <a:rPr lang="en-US" sz="2400" dirty="0">
                <a:cs typeface="Arial" charset="0"/>
              </a:rPr>
              <a:t>The </a:t>
            </a:r>
            <a:r>
              <a:rPr lang="en-US" sz="2400" b="1" dirty="0">
                <a:cs typeface="Arial" charset="0"/>
              </a:rPr>
              <a:t>attribution theory of leadership </a:t>
            </a:r>
            <a:r>
              <a:rPr lang="en-US" sz="2400" dirty="0">
                <a:cs typeface="Arial" charset="0"/>
              </a:rPr>
              <a:t>says leadership is merely an attribution people make about other individuals.</a:t>
            </a:r>
            <a:endParaRPr lang="en-US" sz="2400" dirty="0"/>
          </a:p>
        </p:txBody>
      </p:sp>
    </p:spTree>
    <p:extLst>
      <p:ext uri="{BB962C8B-B14F-4D97-AF65-F5344CB8AC3E}">
        <p14:creationId xmlns:p14="http://schemas.microsoft.com/office/powerpoint/2010/main" val="40276493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7543800" cy="1097280"/>
          </a:xfrm>
        </p:spPr>
        <p:txBody>
          <a:bodyPr/>
          <a:lstStyle/>
          <a:p>
            <a:r>
              <a:rPr lang="en-US" sz="3600" dirty="0">
                <a:latin typeface="+mj-lt"/>
              </a:rPr>
              <a:t>Challenges to our Understanding of Leadership </a:t>
            </a:r>
            <a:r>
              <a:rPr lang="en-US" sz="2000" b="0" dirty="0">
                <a:latin typeface="+mj-lt"/>
              </a:rPr>
              <a:t>(2 of 4)</a:t>
            </a:r>
          </a:p>
        </p:txBody>
      </p:sp>
      <p:sp>
        <p:nvSpPr>
          <p:cNvPr id="3" name="Content Placeholder 2"/>
          <p:cNvSpPr>
            <a:spLocks noGrp="1"/>
          </p:cNvSpPr>
          <p:nvPr>
            <p:ph idx="1"/>
          </p:nvPr>
        </p:nvSpPr>
        <p:spPr>
          <a:xfrm>
            <a:off x="457200" y="1600201"/>
            <a:ext cx="8229600" cy="381000"/>
          </a:xfrm>
        </p:spPr>
        <p:txBody>
          <a:bodyPr/>
          <a:lstStyle/>
          <a:p>
            <a:pPr marL="0" indent="0">
              <a:buNone/>
            </a:pPr>
            <a:r>
              <a:rPr lang="en-US" sz="2000" b="1" dirty="0"/>
              <a:t>Exhibit 13-8</a:t>
            </a:r>
            <a:r>
              <a:rPr lang="en-US" sz="2000" dirty="0"/>
              <a:t> Substitutes for and Neutralizers of Leadership</a:t>
            </a:r>
          </a:p>
        </p:txBody>
      </p:sp>
      <p:graphicFrame>
        <p:nvGraphicFramePr>
          <p:cNvPr id="4" name="Table 3"/>
          <p:cNvGraphicFramePr>
            <a:graphicFrameLocks noGrp="1"/>
          </p:cNvGraphicFramePr>
          <p:nvPr>
            <p:extLst>
              <p:ext uri="{D42A27DB-BD31-4B8C-83A1-F6EECF244321}">
                <p14:modId xmlns:p14="http://schemas.microsoft.com/office/powerpoint/2010/main" val="1803456022"/>
              </p:ext>
            </p:extLst>
          </p:nvPr>
        </p:nvGraphicFramePr>
        <p:xfrm>
          <a:off x="457200" y="2135087"/>
          <a:ext cx="8305800" cy="3579913"/>
        </p:xfrm>
        <a:graphic>
          <a:graphicData uri="http://schemas.openxmlformats.org/drawingml/2006/table">
            <a:tbl>
              <a:tblPr firstRow="1" bandRow="1">
                <a:tableStyleId>{2D5ABB26-0587-4C30-8999-92F81FD0307C}</a:tableStyleId>
              </a:tblPr>
              <a:tblGrid>
                <a:gridCol w="2895600">
                  <a:extLst>
                    <a:ext uri="{9D8B030D-6E8A-4147-A177-3AD203B41FA5}">
                      <a16:colId xmlns:a16="http://schemas.microsoft.com/office/drawing/2014/main" val="20000"/>
                    </a:ext>
                  </a:extLst>
                </a:gridCol>
                <a:gridCol w="2971800">
                  <a:extLst>
                    <a:ext uri="{9D8B030D-6E8A-4147-A177-3AD203B41FA5}">
                      <a16:colId xmlns:a16="http://schemas.microsoft.com/office/drawing/2014/main" val="20001"/>
                    </a:ext>
                  </a:extLst>
                </a:gridCol>
                <a:gridCol w="2438400">
                  <a:extLst>
                    <a:ext uri="{9D8B030D-6E8A-4147-A177-3AD203B41FA5}">
                      <a16:colId xmlns:a16="http://schemas.microsoft.com/office/drawing/2014/main" val="20002"/>
                    </a:ext>
                  </a:extLst>
                </a:gridCol>
              </a:tblGrid>
              <a:tr h="288073">
                <a:tc>
                  <a:txBody>
                    <a:bodyPr/>
                    <a:lstStyle/>
                    <a:p>
                      <a:r>
                        <a:rPr lang="en-US" sz="1200" b="1" i="0" u="none" strike="noStrike" kern="1200" baseline="0" dirty="0">
                          <a:solidFill>
                            <a:schemeClr val="tx1"/>
                          </a:solidFill>
                          <a:latin typeface="+mn-lt"/>
                          <a:ea typeface="+mn-ea"/>
                          <a:cs typeface="+mn-cs"/>
                        </a:rPr>
                        <a:t>Defining Characteristics</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1" i="0" u="none" strike="noStrike" kern="1200" baseline="0" dirty="0">
                          <a:solidFill>
                            <a:schemeClr val="tx1"/>
                          </a:solidFill>
                          <a:latin typeface="+mn-lt"/>
                          <a:ea typeface="+mn-ea"/>
                          <a:cs typeface="+mn-cs"/>
                        </a:rPr>
                        <a:t>Relationship-Oriented Leadership</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1" i="0" u="none" strike="noStrike" kern="1200" baseline="0" dirty="0">
                          <a:solidFill>
                            <a:schemeClr val="tx1"/>
                          </a:solidFill>
                          <a:latin typeface="+mn-lt"/>
                          <a:ea typeface="+mn-ea"/>
                          <a:cs typeface="+mn-cs"/>
                        </a:rPr>
                        <a:t>Task-Oriented Leadership</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72844">
                <a:tc>
                  <a:txBody>
                    <a:bodyPr/>
                    <a:lstStyle/>
                    <a:p>
                      <a:r>
                        <a:rPr lang="en-US" sz="1200" b="0" i="0" u="none" strike="noStrike" kern="1200" baseline="0" dirty="0">
                          <a:solidFill>
                            <a:schemeClr val="tx1"/>
                          </a:solidFill>
                          <a:latin typeface="+mn-lt"/>
                          <a:ea typeface="+mn-ea"/>
                          <a:cs typeface="+mn-cs"/>
                        </a:rPr>
                        <a:t>Individual</a:t>
                      </a:r>
                      <a:endParaRPr lang="en-US" sz="12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solidFill>
                            <a:schemeClr val="bg1"/>
                          </a:solidFill>
                        </a:rPr>
                        <a:t>Blank</a:t>
                      </a:r>
                      <a:endParaRPr lang="en-US" sz="1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Blank</a:t>
                      </a:r>
                      <a:endParaRPr lang="en-US" sz="12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72844">
                <a:tc>
                  <a:txBody>
                    <a:bodyPr/>
                    <a:lstStyle/>
                    <a:p>
                      <a:pPr marL="182880"/>
                      <a:r>
                        <a:rPr lang="en-US" sz="1200" b="0" i="0" u="none" strike="noStrike" kern="1200" baseline="0" dirty="0">
                          <a:solidFill>
                            <a:schemeClr val="tx1"/>
                          </a:solidFill>
                          <a:latin typeface="+mn-lt"/>
                          <a:ea typeface="+mn-ea"/>
                          <a:cs typeface="+mn-cs"/>
                        </a:rPr>
                        <a:t>Experience/training</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0" i="0" u="none" strike="noStrike" kern="1200" baseline="0" dirty="0">
                          <a:solidFill>
                            <a:schemeClr val="tx1"/>
                          </a:solidFill>
                          <a:latin typeface="+mn-lt"/>
                          <a:ea typeface="+mn-ea"/>
                          <a:cs typeface="+mn-cs"/>
                        </a:rPr>
                        <a:t>No effect on</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0" i="0" u="none" strike="noStrike" kern="1200" baseline="0" dirty="0">
                          <a:solidFill>
                            <a:schemeClr val="tx1"/>
                          </a:solidFill>
                          <a:latin typeface="+mn-lt"/>
                          <a:ea typeface="+mn-ea"/>
                          <a:cs typeface="+mn-cs"/>
                        </a:rPr>
                        <a:t>Substitutes for</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72844">
                <a:tc>
                  <a:txBody>
                    <a:bodyPr/>
                    <a:lstStyle/>
                    <a:p>
                      <a:pPr marL="182880"/>
                      <a:r>
                        <a:rPr lang="en-US" sz="1200" b="0" i="0" u="none" strike="noStrike" kern="1200" baseline="0" dirty="0">
                          <a:solidFill>
                            <a:schemeClr val="tx1"/>
                          </a:solidFill>
                          <a:latin typeface="+mn-lt"/>
                          <a:ea typeface="+mn-ea"/>
                          <a:cs typeface="+mn-cs"/>
                        </a:rPr>
                        <a:t>Professionalism</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0" i="0" u="none" strike="noStrike" kern="1200" baseline="0" dirty="0">
                          <a:solidFill>
                            <a:schemeClr val="tx1"/>
                          </a:solidFill>
                          <a:latin typeface="+mn-lt"/>
                          <a:ea typeface="+mn-ea"/>
                          <a:cs typeface="+mn-cs"/>
                        </a:rPr>
                        <a:t>Substitutes for</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0" i="0" u="none" strike="noStrike" kern="1200" baseline="0" dirty="0">
                          <a:solidFill>
                            <a:schemeClr val="tx1"/>
                          </a:solidFill>
                          <a:latin typeface="+mn-lt"/>
                          <a:ea typeface="+mn-ea"/>
                          <a:cs typeface="+mn-cs"/>
                        </a:rPr>
                        <a:t>Substitutes for</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72844">
                <a:tc>
                  <a:txBody>
                    <a:bodyPr/>
                    <a:lstStyle/>
                    <a:p>
                      <a:pPr marL="182880"/>
                      <a:r>
                        <a:rPr lang="en-US" sz="1200" b="0" i="0" u="none" strike="noStrike" kern="1200" baseline="0" dirty="0">
                          <a:solidFill>
                            <a:schemeClr val="tx1"/>
                          </a:solidFill>
                          <a:latin typeface="+mn-lt"/>
                          <a:ea typeface="+mn-ea"/>
                          <a:cs typeface="+mn-cs"/>
                        </a:rPr>
                        <a:t>Indifference to rewards</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0" i="0" u="none" strike="noStrike" kern="1200" baseline="0" dirty="0">
                          <a:solidFill>
                            <a:schemeClr val="tx1"/>
                          </a:solidFill>
                          <a:latin typeface="+mn-lt"/>
                          <a:ea typeface="+mn-ea"/>
                          <a:cs typeface="+mn-cs"/>
                        </a:rPr>
                        <a:t>Neutralizes</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0" i="0" u="none" strike="noStrike" kern="1200" baseline="0" dirty="0">
                          <a:solidFill>
                            <a:schemeClr val="tx1"/>
                          </a:solidFill>
                          <a:latin typeface="+mn-lt"/>
                          <a:ea typeface="+mn-ea"/>
                          <a:cs typeface="+mn-cs"/>
                        </a:rPr>
                        <a:t>Neutralizes</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172844">
                <a:tc>
                  <a:txBody>
                    <a:bodyPr/>
                    <a:lstStyle/>
                    <a:p>
                      <a:r>
                        <a:rPr lang="en-US" sz="1200" b="0" i="0" u="none" strike="noStrike" kern="1200" baseline="0" dirty="0">
                          <a:solidFill>
                            <a:schemeClr val="tx1"/>
                          </a:solidFill>
                          <a:latin typeface="+mn-lt"/>
                          <a:ea typeface="+mn-ea"/>
                          <a:cs typeface="+mn-cs"/>
                        </a:rPr>
                        <a:t>Job</a:t>
                      </a:r>
                      <a:endParaRPr lang="en-US" sz="12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solidFill>
                            <a:schemeClr val="bg1"/>
                          </a:solidFill>
                        </a:rPr>
                        <a:t>Blank</a:t>
                      </a:r>
                      <a:endParaRPr lang="en-US" sz="1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Blank</a:t>
                      </a:r>
                      <a:endParaRPr lang="en-US" sz="12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172844">
                <a:tc>
                  <a:txBody>
                    <a:bodyPr/>
                    <a:lstStyle/>
                    <a:p>
                      <a:pPr marL="182880"/>
                      <a:r>
                        <a:rPr lang="en-US" sz="1200" b="0" i="0" u="none" strike="noStrike" kern="1200" baseline="0" dirty="0">
                          <a:solidFill>
                            <a:schemeClr val="tx1"/>
                          </a:solidFill>
                          <a:latin typeface="+mn-lt"/>
                          <a:ea typeface="+mn-ea"/>
                          <a:cs typeface="+mn-cs"/>
                        </a:rPr>
                        <a:t>Highly structured task</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0" i="0" u="none" strike="noStrike" kern="1200" baseline="0" dirty="0">
                          <a:solidFill>
                            <a:schemeClr val="tx1"/>
                          </a:solidFill>
                          <a:latin typeface="+mn-lt"/>
                          <a:ea typeface="+mn-ea"/>
                          <a:cs typeface="+mn-cs"/>
                        </a:rPr>
                        <a:t>No effect on</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0" i="0" u="none" strike="noStrike" kern="1200" baseline="0" dirty="0">
                          <a:solidFill>
                            <a:schemeClr val="tx1"/>
                          </a:solidFill>
                          <a:latin typeface="+mn-lt"/>
                          <a:ea typeface="+mn-ea"/>
                          <a:cs typeface="+mn-cs"/>
                        </a:rPr>
                        <a:t>Substitutes for</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172844">
                <a:tc>
                  <a:txBody>
                    <a:bodyPr/>
                    <a:lstStyle/>
                    <a:p>
                      <a:pPr marL="182880"/>
                      <a:r>
                        <a:rPr lang="en-US" sz="1200" b="0" i="0" u="none" strike="noStrike" kern="1200" baseline="0" dirty="0">
                          <a:solidFill>
                            <a:schemeClr val="tx1"/>
                          </a:solidFill>
                          <a:latin typeface="+mn-lt"/>
                          <a:ea typeface="+mn-ea"/>
                          <a:cs typeface="+mn-cs"/>
                        </a:rPr>
                        <a:t>Provides its own feedback</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0" i="0" u="none" strike="noStrike" kern="1200" baseline="0" dirty="0">
                          <a:solidFill>
                            <a:schemeClr val="tx1"/>
                          </a:solidFill>
                          <a:latin typeface="+mn-lt"/>
                          <a:ea typeface="+mn-ea"/>
                          <a:cs typeface="+mn-cs"/>
                        </a:rPr>
                        <a:t>No effect on</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0" i="0" u="none" strike="noStrike" kern="1200" baseline="0" dirty="0">
                          <a:solidFill>
                            <a:schemeClr val="tx1"/>
                          </a:solidFill>
                          <a:latin typeface="+mn-lt"/>
                          <a:ea typeface="+mn-ea"/>
                          <a:cs typeface="+mn-cs"/>
                        </a:rPr>
                        <a:t>Substitutes for</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172844">
                <a:tc>
                  <a:txBody>
                    <a:bodyPr/>
                    <a:lstStyle/>
                    <a:p>
                      <a:pPr marL="182880"/>
                      <a:r>
                        <a:rPr lang="en-US" sz="1200" b="0" i="0" u="none" strike="noStrike" kern="1200" baseline="0" dirty="0">
                          <a:solidFill>
                            <a:schemeClr val="tx1"/>
                          </a:solidFill>
                          <a:latin typeface="+mn-lt"/>
                          <a:ea typeface="+mn-ea"/>
                          <a:cs typeface="+mn-cs"/>
                        </a:rPr>
                        <a:t>Intrinsically satisfying</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0" i="0" u="none" strike="noStrike" kern="1200" baseline="0" dirty="0">
                          <a:solidFill>
                            <a:schemeClr val="tx1"/>
                          </a:solidFill>
                          <a:latin typeface="+mn-lt"/>
                          <a:ea typeface="+mn-ea"/>
                          <a:cs typeface="+mn-cs"/>
                        </a:rPr>
                        <a:t>Substitutes for</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0" i="0" u="none" strike="noStrike" kern="1200" baseline="0" dirty="0">
                          <a:solidFill>
                            <a:schemeClr val="tx1"/>
                          </a:solidFill>
                          <a:latin typeface="+mn-lt"/>
                          <a:ea typeface="+mn-ea"/>
                          <a:cs typeface="+mn-cs"/>
                        </a:rPr>
                        <a:t>Neutralizes</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172844">
                <a:tc>
                  <a:txBody>
                    <a:bodyPr/>
                    <a:lstStyle/>
                    <a:p>
                      <a:r>
                        <a:rPr lang="en-US" sz="1200" b="0" i="0" u="none" strike="noStrike" kern="1200" baseline="0" dirty="0">
                          <a:solidFill>
                            <a:schemeClr val="tx1"/>
                          </a:solidFill>
                          <a:latin typeface="+mn-lt"/>
                          <a:ea typeface="+mn-ea"/>
                          <a:cs typeface="+mn-cs"/>
                        </a:rPr>
                        <a:t>Organization</a:t>
                      </a:r>
                      <a:endParaRPr lang="en-US" sz="12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solidFill>
                            <a:schemeClr val="bg1"/>
                          </a:solidFill>
                        </a:rPr>
                        <a:t>Blank</a:t>
                      </a:r>
                      <a:endParaRPr lang="en-US" sz="1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Blank</a:t>
                      </a:r>
                      <a:endParaRPr lang="en-US" sz="12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172844">
                <a:tc>
                  <a:txBody>
                    <a:bodyPr/>
                    <a:lstStyle/>
                    <a:p>
                      <a:pPr marL="182880"/>
                      <a:r>
                        <a:rPr lang="en-US" sz="1200" b="0" i="0" u="none" strike="noStrike" kern="1200" baseline="0" dirty="0">
                          <a:solidFill>
                            <a:schemeClr val="tx1"/>
                          </a:solidFill>
                          <a:latin typeface="+mn-lt"/>
                          <a:ea typeface="+mn-ea"/>
                          <a:cs typeface="+mn-cs"/>
                        </a:rPr>
                        <a:t>Explicit formalized goals</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0" i="0" u="none" strike="noStrike" kern="1200" baseline="0" dirty="0">
                          <a:solidFill>
                            <a:schemeClr val="tx1"/>
                          </a:solidFill>
                          <a:latin typeface="+mn-lt"/>
                          <a:ea typeface="+mn-ea"/>
                          <a:cs typeface="+mn-cs"/>
                        </a:rPr>
                        <a:t>No effect on</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0" i="0" u="none" strike="noStrike" kern="1200" baseline="0" dirty="0">
                          <a:solidFill>
                            <a:schemeClr val="tx1"/>
                          </a:solidFill>
                          <a:latin typeface="+mn-lt"/>
                          <a:ea typeface="+mn-ea"/>
                          <a:cs typeface="+mn-cs"/>
                        </a:rPr>
                        <a:t>Substitutes for</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172844">
                <a:tc>
                  <a:txBody>
                    <a:bodyPr/>
                    <a:lstStyle/>
                    <a:p>
                      <a:pPr marL="182880"/>
                      <a:r>
                        <a:rPr lang="en-US" sz="1200" b="0" i="0" u="none" strike="noStrike" kern="1200" baseline="0" dirty="0">
                          <a:solidFill>
                            <a:schemeClr val="tx1"/>
                          </a:solidFill>
                          <a:latin typeface="+mn-lt"/>
                          <a:ea typeface="+mn-ea"/>
                          <a:cs typeface="+mn-cs"/>
                        </a:rPr>
                        <a:t>Rigid rules and procedures</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0" i="0" u="none" strike="noStrike" kern="1200" baseline="0" dirty="0">
                          <a:solidFill>
                            <a:schemeClr val="tx1"/>
                          </a:solidFill>
                          <a:latin typeface="+mn-lt"/>
                          <a:ea typeface="+mn-ea"/>
                          <a:cs typeface="+mn-cs"/>
                        </a:rPr>
                        <a:t>No effect on</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0" i="0" u="none" strike="noStrike" kern="1200" baseline="0" dirty="0">
                          <a:solidFill>
                            <a:schemeClr val="tx1"/>
                          </a:solidFill>
                          <a:latin typeface="+mn-lt"/>
                          <a:ea typeface="+mn-ea"/>
                          <a:cs typeface="+mn-cs"/>
                        </a:rPr>
                        <a:t>Substitutes for</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172844">
                <a:tc>
                  <a:txBody>
                    <a:bodyPr/>
                    <a:lstStyle/>
                    <a:p>
                      <a:pPr marL="182880"/>
                      <a:r>
                        <a:rPr lang="en-US" sz="1200" b="0" i="0" u="none" strike="noStrike" kern="1200" baseline="0" dirty="0">
                          <a:solidFill>
                            <a:schemeClr val="tx1"/>
                          </a:solidFill>
                          <a:latin typeface="+mn-lt"/>
                          <a:ea typeface="+mn-ea"/>
                          <a:cs typeface="+mn-cs"/>
                        </a:rPr>
                        <a:t>Cohesive work groups</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0" i="0" u="none" strike="noStrike" kern="1200" baseline="0" dirty="0">
                          <a:solidFill>
                            <a:schemeClr val="tx1"/>
                          </a:solidFill>
                          <a:latin typeface="+mn-lt"/>
                          <a:ea typeface="+mn-ea"/>
                          <a:cs typeface="+mn-cs"/>
                        </a:rPr>
                        <a:t>Substitutes for</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0" i="0" u="none" strike="noStrike" kern="1200" baseline="0" dirty="0">
                          <a:solidFill>
                            <a:schemeClr val="tx1"/>
                          </a:solidFill>
                          <a:latin typeface="+mn-lt"/>
                          <a:ea typeface="+mn-ea"/>
                          <a:cs typeface="+mn-cs"/>
                        </a:rPr>
                        <a:t>Substitutes for</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sp>
        <p:nvSpPr>
          <p:cNvPr id="5" name="Content Placeholder 4"/>
          <p:cNvSpPr>
            <a:spLocks noGrp="1"/>
          </p:cNvSpPr>
          <p:nvPr>
            <p:ph idx="13"/>
          </p:nvPr>
        </p:nvSpPr>
        <p:spPr>
          <a:xfrm>
            <a:off x="457200" y="5913437"/>
            <a:ext cx="8229600" cy="411163"/>
          </a:xfrm>
        </p:spPr>
        <p:txBody>
          <a:bodyPr/>
          <a:lstStyle/>
          <a:p>
            <a:pPr marL="0" indent="0">
              <a:buNone/>
            </a:pPr>
            <a:r>
              <a:rPr lang="en-US" sz="1200" i="1" dirty="0"/>
              <a:t>Source: </a:t>
            </a:r>
            <a:r>
              <a:rPr lang="en-US" sz="1200" dirty="0"/>
              <a:t>Based on K. B. Lowe and W. L. Gardner, “Ten Years of the Leadership Quarterly: Contributions and Challenges for the Future,” </a:t>
            </a:r>
            <a:r>
              <a:rPr lang="en-US" sz="1200" i="1" dirty="0"/>
              <a:t>Leadership Quarterly </a:t>
            </a:r>
            <a:r>
              <a:rPr lang="en-US" sz="1200" dirty="0"/>
              <a:t>11, no. 4 (2000): 459–514.</a:t>
            </a:r>
          </a:p>
        </p:txBody>
      </p:sp>
    </p:spTree>
    <p:extLst>
      <p:ext uri="{BB962C8B-B14F-4D97-AF65-F5344CB8AC3E}">
        <p14:creationId xmlns:p14="http://schemas.microsoft.com/office/powerpoint/2010/main" val="40944453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7620000" cy="1097280"/>
          </a:xfrm>
        </p:spPr>
        <p:txBody>
          <a:bodyPr/>
          <a:lstStyle/>
          <a:p>
            <a:r>
              <a:rPr lang="en-US" sz="3600" dirty="0">
                <a:latin typeface="+mj-lt"/>
              </a:rPr>
              <a:t>Challenges to our Understanding of Leadership </a:t>
            </a:r>
            <a:r>
              <a:rPr lang="en-US" sz="2000" b="0" dirty="0">
                <a:latin typeface="+mj-lt"/>
              </a:rPr>
              <a:t>(3 of 4)</a:t>
            </a:r>
          </a:p>
        </p:txBody>
      </p:sp>
      <p:sp>
        <p:nvSpPr>
          <p:cNvPr id="3" name="Content Placeholder 2"/>
          <p:cNvSpPr>
            <a:spLocks noGrp="1"/>
          </p:cNvSpPr>
          <p:nvPr>
            <p:ph idx="1"/>
          </p:nvPr>
        </p:nvSpPr>
        <p:spPr/>
        <p:txBody>
          <a:bodyPr/>
          <a:lstStyle/>
          <a:p>
            <a:pPr marL="256032" indent="-256032">
              <a:buSzPct val="100000"/>
            </a:pPr>
            <a:r>
              <a:rPr lang="en-US" sz="2400" dirty="0">
                <a:cs typeface="Arial" charset="0"/>
              </a:rPr>
              <a:t>Selecting Leaders</a:t>
            </a:r>
          </a:p>
          <a:p>
            <a:pPr marL="740664" lvl="1"/>
            <a:r>
              <a:rPr lang="en-US" sz="2400" dirty="0">
                <a:cs typeface="Arial" charset="0"/>
              </a:rPr>
              <a:t>Identifying effective leaders:</a:t>
            </a:r>
          </a:p>
          <a:p>
            <a:pPr lvl="2"/>
            <a:r>
              <a:rPr lang="en-US" sz="2400" dirty="0">
                <a:cs typeface="Arial" charset="0"/>
              </a:rPr>
              <a:t>Review specific requirements for the position.</a:t>
            </a:r>
          </a:p>
          <a:p>
            <a:pPr lvl="2"/>
            <a:r>
              <a:rPr lang="en-US" sz="2400" dirty="0">
                <a:cs typeface="Arial" charset="0"/>
              </a:rPr>
              <a:t>Consider personality tests to identify leadership traits.</a:t>
            </a:r>
          </a:p>
          <a:p>
            <a:pPr lvl="2"/>
            <a:r>
              <a:rPr lang="en-US" sz="2400" dirty="0">
                <a:cs typeface="Arial" charset="0"/>
              </a:rPr>
              <a:t>Situation-specific experience is relevant.</a:t>
            </a:r>
          </a:p>
          <a:p>
            <a:pPr marL="740664" lvl="1" indent="-283464"/>
            <a:r>
              <a:rPr lang="en-US" sz="2400" dirty="0">
                <a:cs typeface="Arial" charset="0"/>
              </a:rPr>
              <a:t>Plan for a change in leadership.</a:t>
            </a:r>
            <a:endParaRPr lang="en-US" sz="2400" dirty="0"/>
          </a:p>
        </p:txBody>
      </p:sp>
    </p:spTree>
    <p:extLst>
      <p:ext uri="{BB962C8B-B14F-4D97-AF65-F5344CB8AC3E}">
        <p14:creationId xmlns:p14="http://schemas.microsoft.com/office/powerpoint/2010/main" val="3612521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7696200" cy="1097280"/>
          </a:xfrm>
        </p:spPr>
        <p:txBody>
          <a:bodyPr/>
          <a:lstStyle/>
          <a:p>
            <a:r>
              <a:rPr lang="en-US" sz="3600" dirty="0">
                <a:latin typeface="+mj-lt"/>
              </a:rPr>
              <a:t>Challenges to our Understanding of Leadership </a:t>
            </a:r>
            <a:r>
              <a:rPr lang="en-US" sz="2000" b="0" dirty="0">
                <a:latin typeface="+mj-lt"/>
              </a:rPr>
              <a:t>(4 of 4)</a:t>
            </a:r>
          </a:p>
        </p:txBody>
      </p:sp>
      <p:sp>
        <p:nvSpPr>
          <p:cNvPr id="3" name="Content Placeholder 2"/>
          <p:cNvSpPr>
            <a:spLocks noGrp="1"/>
          </p:cNvSpPr>
          <p:nvPr>
            <p:ph idx="1"/>
          </p:nvPr>
        </p:nvSpPr>
        <p:spPr>
          <a:xfrm>
            <a:off x="457200" y="1600200"/>
            <a:ext cx="8382000" cy="4525963"/>
          </a:xfrm>
        </p:spPr>
        <p:txBody>
          <a:bodyPr/>
          <a:lstStyle/>
          <a:p>
            <a:pPr marL="256032" indent="-256032">
              <a:buSzPct val="100000"/>
            </a:pPr>
            <a:r>
              <a:rPr lang="en-US" sz="2400" dirty="0">
                <a:cs typeface="Arial" charset="0"/>
              </a:rPr>
              <a:t>Training Leaders</a:t>
            </a:r>
          </a:p>
          <a:p>
            <a:pPr marL="740664" lvl="2" indent="-283464">
              <a:buFont typeface="Arial" panose="020B0604020202020204" pitchFamily="34" charset="0"/>
              <a:buChar char="–"/>
            </a:pPr>
            <a:r>
              <a:rPr lang="en-US" sz="2400" dirty="0"/>
              <a:t>Leadership training is likely to be more successful with high self-monitors.</a:t>
            </a:r>
          </a:p>
          <a:p>
            <a:pPr marL="740664" lvl="2" indent="-283464">
              <a:buFont typeface="Arial" panose="020B0604020202020204" pitchFamily="34" charset="0"/>
              <a:buChar char="–"/>
            </a:pPr>
            <a:r>
              <a:rPr lang="en-US" sz="2400" dirty="0"/>
              <a:t>Teach implementation skills.</a:t>
            </a:r>
          </a:p>
          <a:p>
            <a:pPr marL="740664" lvl="2" indent="-283464">
              <a:buFont typeface="Arial" panose="020B0604020202020204" pitchFamily="34" charset="0"/>
              <a:buChar char="–"/>
            </a:pPr>
            <a:r>
              <a:rPr lang="en-US" sz="2400" dirty="0"/>
              <a:t>Teach trust building, mentoring, and situational-analysis.</a:t>
            </a:r>
          </a:p>
          <a:p>
            <a:pPr marL="740664" lvl="2" indent="-283464">
              <a:buFont typeface="Arial" panose="020B0604020202020204" pitchFamily="34" charset="0"/>
              <a:buChar char="–"/>
            </a:pPr>
            <a:r>
              <a:rPr lang="en-US" sz="2400" dirty="0"/>
              <a:t>Behavioral training through modeling exercises can increase an individual’s charismatic leadership qualities.</a:t>
            </a:r>
          </a:p>
          <a:p>
            <a:pPr marL="740664" lvl="2" indent="-283464">
              <a:buFont typeface="Arial" panose="020B0604020202020204" pitchFamily="34" charset="0"/>
              <a:buChar char="–"/>
            </a:pPr>
            <a:r>
              <a:rPr lang="en-US" sz="2400" dirty="0"/>
              <a:t>Review leadership after key organizational events.</a:t>
            </a:r>
          </a:p>
          <a:p>
            <a:pPr marL="740664" lvl="2" indent="-283464">
              <a:buFont typeface="Arial" panose="020B0604020202020204" pitchFamily="34" charset="0"/>
              <a:buChar char="–"/>
            </a:pPr>
            <a:r>
              <a:rPr lang="en-US" sz="2400" dirty="0"/>
              <a:t>Train in transformational leadership skills.</a:t>
            </a:r>
          </a:p>
        </p:txBody>
      </p:sp>
    </p:spTree>
    <p:extLst>
      <p:ext uri="{BB962C8B-B14F-4D97-AF65-F5344CB8AC3E}">
        <p14:creationId xmlns:p14="http://schemas.microsoft.com/office/powerpoint/2010/main" val="41716491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600" dirty="0">
                <a:latin typeface="+mj-lt"/>
              </a:rPr>
              <a:t>Implications for Managers </a:t>
            </a:r>
            <a:r>
              <a:rPr lang="en-US" sz="2000" b="0" dirty="0">
                <a:latin typeface="+mj-lt"/>
              </a:rPr>
              <a:t>(1 of 2)</a:t>
            </a:r>
            <a:endParaRPr lang="en-US" b="0" dirty="0">
              <a:latin typeface="+mj-lt"/>
            </a:endParaRPr>
          </a:p>
        </p:txBody>
      </p:sp>
      <p:sp>
        <p:nvSpPr>
          <p:cNvPr id="4" name="Content Placeholder 3"/>
          <p:cNvSpPr>
            <a:spLocks noGrp="1"/>
          </p:cNvSpPr>
          <p:nvPr>
            <p:ph idx="1"/>
          </p:nvPr>
        </p:nvSpPr>
        <p:spPr/>
        <p:txBody>
          <a:bodyPr/>
          <a:lstStyle/>
          <a:p>
            <a:pPr marL="256032" lvl="0" indent="-256032">
              <a:buSzPct val="100000"/>
            </a:pPr>
            <a:r>
              <a:rPr lang="en-US" sz="2400" dirty="0"/>
              <a:t>For maximum leadership effectiveness, ensure that your preferences on the initiating structure and consideration dimensions are a match for your work dynamics and culture.</a:t>
            </a:r>
          </a:p>
          <a:p>
            <a:pPr marL="256032" lvl="0" indent="-256032">
              <a:buSzPct val="100000"/>
            </a:pPr>
            <a:r>
              <a:rPr lang="en-US" sz="2400" dirty="0"/>
              <a:t>Hire candidates who exhibit transformational leadership qualities and who have demonstrated success in working through others to meet a long-term vision. Personality tests can reveal candidates higher in extraversion, conscientiousness, and openness, which may indicate leadership readiness.</a:t>
            </a:r>
          </a:p>
        </p:txBody>
      </p:sp>
    </p:spTree>
    <p:extLst>
      <p:ext uri="{BB962C8B-B14F-4D97-AF65-F5344CB8AC3E}">
        <p14:creationId xmlns:p14="http://schemas.microsoft.com/office/powerpoint/2010/main" val="3600704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Implications for Managers </a:t>
            </a:r>
            <a:r>
              <a:rPr lang="en-US" sz="2000" b="0" dirty="0">
                <a:latin typeface="+mj-lt"/>
              </a:rPr>
              <a:t>(2 of 2)</a:t>
            </a:r>
            <a:endParaRPr lang="en-US" b="0" dirty="0">
              <a:latin typeface="+mj-lt"/>
            </a:endParaRPr>
          </a:p>
        </p:txBody>
      </p:sp>
      <p:sp>
        <p:nvSpPr>
          <p:cNvPr id="3" name="Content Placeholder 2"/>
          <p:cNvSpPr>
            <a:spLocks noGrp="1"/>
          </p:cNvSpPr>
          <p:nvPr>
            <p:ph idx="1"/>
          </p:nvPr>
        </p:nvSpPr>
        <p:spPr>
          <a:xfrm>
            <a:off x="457200" y="1600200"/>
            <a:ext cx="8229600" cy="4724400"/>
          </a:xfrm>
        </p:spPr>
        <p:txBody>
          <a:bodyPr/>
          <a:lstStyle/>
          <a:p>
            <a:pPr marL="256032" lvl="0" indent="-256032">
              <a:spcBef>
                <a:spcPts val="1200"/>
              </a:spcBef>
              <a:buSzPct val="100000"/>
            </a:pPr>
            <a:r>
              <a:rPr lang="en-US" sz="2400" dirty="0"/>
              <a:t>Hire candidates whom you believe are ethical and trustworthy for management roles and train current managers in your organization’s ethical standards to increase leadership effectiveness and reduce abusive supervision.</a:t>
            </a:r>
          </a:p>
          <a:p>
            <a:pPr marL="256032" lvl="0" indent="-256032">
              <a:spcBef>
                <a:spcPts val="1200"/>
              </a:spcBef>
              <a:buSzPct val="100000"/>
            </a:pPr>
            <a:r>
              <a:rPr lang="en-US" sz="2400" dirty="0"/>
              <a:t>Seek to develop trusting relationships with followers, because, as organizations have become less stable and predictable, strong bonds of trust are replacing bureaucratic rules in defining expectations and relationships.</a:t>
            </a:r>
          </a:p>
          <a:p>
            <a:pPr marL="256032" lvl="0" indent="-256032">
              <a:spcBef>
                <a:spcPts val="1200"/>
              </a:spcBef>
              <a:buSzPct val="100000"/>
            </a:pPr>
            <a:r>
              <a:rPr lang="en-US" sz="2400" dirty="0"/>
              <a:t>Consider investing in leadership training such as formal courses, workshops, and mentoring.</a:t>
            </a:r>
          </a:p>
        </p:txBody>
      </p:sp>
    </p:spTree>
    <p:extLst>
      <p:ext uri="{BB962C8B-B14F-4D97-AF65-F5344CB8AC3E}">
        <p14:creationId xmlns:p14="http://schemas.microsoft.com/office/powerpoint/2010/main" val="29046016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Learning Objectives </a:t>
            </a:r>
            <a:r>
              <a:rPr lang="en-US" sz="2000" b="0" dirty="0">
                <a:latin typeface="+mj-lt"/>
              </a:rPr>
              <a:t>(1 of 2)</a:t>
            </a:r>
            <a:endParaRPr lang="en-IN" sz="3600" b="0" dirty="0">
              <a:latin typeface="+mj-lt"/>
            </a:endParaRPr>
          </a:p>
        </p:txBody>
      </p:sp>
      <p:sp>
        <p:nvSpPr>
          <p:cNvPr id="5" name="Content Placeholder 4"/>
          <p:cNvSpPr>
            <a:spLocks noGrp="1"/>
          </p:cNvSpPr>
          <p:nvPr>
            <p:ph idx="1"/>
          </p:nvPr>
        </p:nvSpPr>
        <p:spPr/>
        <p:txBody>
          <a:bodyPr/>
          <a:lstStyle/>
          <a:p>
            <a:pPr marL="685800" lvl="0" indent="-685800">
              <a:buClr>
                <a:schemeClr val="bg2"/>
              </a:buClr>
              <a:buSzPct val="100000"/>
              <a:buNone/>
            </a:pPr>
            <a:r>
              <a:rPr lang="en-US" sz="2400" b="1" dirty="0">
                <a:solidFill>
                  <a:srgbClr val="007FA3"/>
                </a:solidFill>
              </a:rPr>
              <a:t>13.1</a:t>
            </a:r>
            <a:r>
              <a:rPr lang="en-US" sz="2400" dirty="0"/>
              <a:t> Summarize the conclusions of trait theories of leadership.</a:t>
            </a:r>
          </a:p>
          <a:p>
            <a:pPr marL="685800" lvl="0" indent="-685800">
              <a:buClr>
                <a:schemeClr val="bg2"/>
              </a:buClr>
              <a:buNone/>
            </a:pPr>
            <a:r>
              <a:rPr lang="en-US" sz="2400" b="1" dirty="0">
                <a:solidFill>
                  <a:srgbClr val="007FA3"/>
                </a:solidFill>
              </a:rPr>
              <a:t>13.2 </a:t>
            </a:r>
            <a:r>
              <a:rPr lang="en-US" sz="2400" dirty="0"/>
              <a:t>Identify the central tenets and main limitations of behavioral theories.</a:t>
            </a:r>
          </a:p>
          <a:p>
            <a:pPr marL="685800" lvl="0" indent="-685800">
              <a:buClr>
                <a:schemeClr val="bg2"/>
              </a:buClr>
              <a:buNone/>
            </a:pPr>
            <a:r>
              <a:rPr lang="en-US" sz="2400" b="1" dirty="0">
                <a:solidFill>
                  <a:srgbClr val="007FA3"/>
                </a:solidFill>
              </a:rPr>
              <a:t>13.3 </a:t>
            </a:r>
            <a:r>
              <a:rPr lang="en-US" sz="2400" dirty="0"/>
              <a:t>Contrast contingency theories of leadership.</a:t>
            </a:r>
          </a:p>
          <a:p>
            <a:pPr marL="685800" lvl="0" indent="-685800">
              <a:buClr>
                <a:schemeClr val="bg2"/>
              </a:buClr>
              <a:buNone/>
            </a:pPr>
            <a:r>
              <a:rPr lang="en-US" sz="2400" b="1" dirty="0">
                <a:solidFill>
                  <a:srgbClr val="007FA3"/>
                </a:solidFill>
              </a:rPr>
              <a:t>13.4 </a:t>
            </a:r>
            <a:r>
              <a:rPr lang="en-US" sz="2400" dirty="0"/>
              <a:t>Describe the contemporary theories of leadership and their relationship to foundational theories.</a:t>
            </a:r>
          </a:p>
        </p:txBody>
      </p:sp>
    </p:spTree>
    <p:extLst>
      <p:ext uri="{BB962C8B-B14F-4D97-AF65-F5344CB8AC3E}">
        <p14:creationId xmlns:p14="http://schemas.microsoft.com/office/powerpoint/2010/main" val="33094215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Learning Objectives </a:t>
            </a:r>
            <a:r>
              <a:rPr lang="en-US" sz="2000" b="0" dirty="0">
                <a:latin typeface="+mj-lt"/>
              </a:rPr>
              <a:t>(2 of 2)</a:t>
            </a:r>
            <a:endParaRPr lang="en-IN" sz="3600" b="0" dirty="0">
              <a:latin typeface="+mj-lt"/>
            </a:endParaRPr>
          </a:p>
        </p:txBody>
      </p:sp>
      <p:sp>
        <p:nvSpPr>
          <p:cNvPr id="5" name="Content Placeholder 4"/>
          <p:cNvSpPr>
            <a:spLocks noGrp="1"/>
          </p:cNvSpPr>
          <p:nvPr>
            <p:ph idx="1"/>
          </p:nvPr>
        </p:nvSpPr>
        <p:spPr/>
        <p:txBody>
          <a:bodyPr/>
          <a:lstStyle/>
          <a:p>
            <a:pPr marL="685800" lvl="0" indent="-685800">
              <a:buClr>
                <a:schemeClr val="bg2"/>
              </a:buClr>
              <a:buNone/>
            </a:pPr>
            <a:r>
              <a:rPr lang="en-US" sz="2400" b="1" dirty="0">
                <a:solidFill>
                  <a:srgbClr val="007FA3"/>
                </a:solidFill>
              </a:rPr>
              <a:t>13.5 </a:t>
            </a:r>
            <a:r>
              <a:rPr lang="en-US" sz="2400" dirty="0"/>
              <a:t>Discuss the roles of leaders in creating ethical organizations.</a:t>
            </a:r>
          </a:p>
          <a:p>
            <a:pPr marL="685800" lvl="0" indent="-685800">
              <a:buClr>
                <a:schemeClr val="bg2"/>
              </a:buClr>
              <a:buNone/>
            </a:pPr>
            <a:r>
              <a:rPr lang="en-US" sz="2400" b="1" dirty="0">
                <a:solidFill>
                  <a:srgbClr val="007FA3"/>
                </a:solidFill>
              </a:rPr>
              <a:t>13.6 </a:t>
            </a:r>
            <a:r>
              <a:rPr lang="en-US" sz="2400" dirty="0"/>
              <a:t>Describe how leaders can have a positive impact on their organizations through building trust and mentoring.</a:t>
            </a:r>
          </a:p>
          <a:p>
            <a:pPr marL="685800" lvl="0" indent="-685800">
              <a:buClr>
                <a:schemeClr val="bg2"/>
              </a:buClr>
              <a:buNone/>
            </a:pPr>
            <a:r>
              <a:rPr lang="en-US" sz="2400" b="1" dirty="0">
                <a:solidFill>
                  <a:srgbClr val="007FA3"/>
                </a:solidFill>
              </a:rPr>
              <a:t>13.7 </a:t>
            </a:r>
            <a:r>
              <a:rPr lang="en-US" sz="2400" dirty="0"/>
              <a:t>Identify the challenges to our understanding of leadership.</a:t>
            </a:r>
          </a:p>
        </p:txBody>
      </p:sp>
    </p:spTree>
    <p:extLst>
      <p:ext uri="{BB962C8B-B14F-4D97-AF65-F5344CB8AC3E}">
        <p14:creationId xmlns:p14="http://schemas.microsoft.com/office/powerpoint/2010/main" val="42846040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33C63-55CF-2947-AA15-7880E0439797}"/>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4104AE32-D7C9-5047-BD45-3805A723DE8B}"/>
              </a:ext>
            </a:extLst>
          </p:cNvPr>
          <p:cNvSpPr>
            <a:spLocks noGrp="1"/>
          </p:cNvSpPr>
          <p:nvPr>
            <p:ph idx="1"/>
          </p:nvPr>
        </p:nvSpPr>
        <p:spPr/>
        <p:txBody>
          <a:bodyPr/>
          <a:lstStyle/>
          <a:p>
            <a:pPr marL="0" indent="0">
              <a:buNone/>
            </a:pPr>
            <a:r>
              <a:rPr lang="en-US" sz="4400" dirty="0"/>
              <a:t>What kinds of leadership styles are used in your organization?</a:t>
            </a:r>
          </a:p>
          <a:p>
            <a:pPr marL="0" indent="0">
              <a:buNone/>
            </a:pPr>
            <a:r>
              <a:rPr lang="en-US" sz="4400" dirty="0"/>
              <a:t>How effective is the leadership in your organization?</a:t>
            </a:r>
          </a:p>
        </p:txBody>
      </p:sp>
    </p:spTree>
    <p:extLst>
      <p:ext uri="{BB962C8B-B14F-4D97-AF65-F5344CB8AC3E}">
        <p14:creationId xmlns:p14="http://schemas.microsoft.com/office/powerpoint/2010/main" val="623475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Summarize the Conclusions of Trait Theories of Leadership </a:t>
            </a:r>
            <a:r>
              <a:rPr lang="en-US" sz="2000" b="0" dirty="0">
                <a:latin typeface="+mj-lt"/>
              </a:rPr>
              <a:t>(2 of 6)</a:t>
            </a:r>
          </a:p>
        </p:txBody>
      </p:sp>
      <p:sp>
        <p:nvSpPr>
          <p:cNvPr id="3" name="Content Placeholder 2"/>
          <p:cNvSpPr>
            <a:spLocks noGrp="1"/>
          </p:cNvSpPr>
          <p:nvPr>
            <p:ph idx="1"/>
          </p:nvPr>
        </p:nvSpPr>
        <p:spPr>
          <a:xfrm>
            <a:off x="457200" y="1600200"/>
            <a:ext cx="8001000" cy="4525963"/>
          </a:xfrm>
        </p:spPr>
        <p:txBody>
          <a:bodyPr/>
          <a:lstStyle/>
          <a:p>
            <a:pPr marL="256032" indent="-256032">
              <a:buSzPct val="100000"/>
              <a:defRPr/>
            </a:pPr>
            <a:r>
              <a:rPr lang="en-US" sz="2400" b="1" dirty="0"/>
              <a:t>Trait theories of leadership </a:t>
            </a:r>
            <a:r>
              <a:rPr lang="en-US" sz="2400" dirty="0"/>
              <a:t>focus on personal qualities and characteristics.</a:t>
            </a:r>
          </a:p>
          <a:p>
            <a:pPr marL="740664" lvl="1">
              <a:defRPr/>
            </a:pPr>
            <a:r>
              <a:rPr lang="en-US" sz="2400" dirty="0"/>
              <a:t>The search for personality, social, physical, or intellectual attributes that differentiate leaders from non-leaders goes back to the earliest stages of leadership research.</a:t>
            </a:r>
          </a:p>
        </p:txBody>
      </p:sp>
    </p:spTree>
    <p:extLst>
      <p:ext uri="{BB962C8B-B14F-4D97-AF65-F5344CB8AC3E}">
        <p14:creationId xmlns:p14="http://schemas.microsoft.com/office/powerpoint/2010/main" val="1933366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Summarize the Conclusions of Trait Theories of Leadership </a:t>
            </a:r>
            <a:r>
              <a:rPr lang="en-US" sz="2000" b="0" dirty="0">
                <a:latin typeface="+mj-lt"/>
              </a:rPr>
              <a:t>(3 of 6)</a:t>
            </a:r>
          </a:p>
        </p:txBody>
      </p:sp>
      <p:sp>
        <p:nvSpPr>
          <p:cNvPr id="3" name="Content Placeholder 2"/>
          <p:cNvSpPr>
            <a:spLocks noGrp="1"/>
          </p:cNvSpPr>
          <p:nvPr>
            <p:ph idx="1"/>
          </p:nvPr>
        </p:nvSpPr>
        <p:spPr>
          <a:xfrm>
            <a:off x="457200" y="1600200"/>
            <a:ext cx="8077200" cy="4525963"/>
          </a:xfrm>
        </p:spPr>
        <p:txBody>
          <a:bodyPr/>
          <a:lstStyle/>
          <a:p>
            <a:pPr marL="256032" indent="-256032">
              <a:buSzPct val="100000"/>
            </a:pPr>
            <a:r>
              <a:rPr lang="en-US" sz="2400" dirty="0"/>
              <a:t>A comprehensive review of the leadership literature, when organized around the Big Five, has found extraversion to be the most predictive trait of effective leaders, but it is more strongly related to the way leaders emerge than to their effectiveness.</a:t>
            </a:r>
          </a:p>
          <a:p>
            <a:pPr marL="256032" indent="-256032">
              <a:buSzPct val="100000"/>
            </a:pPr>
            <a:r>
              <a:rPr lang="en-US" sz="2400" dirty="0"/>
              <a:t>Unlike agreeableness and emotional stability, conscientiousness and openness to experience also showed strong relationships to leadership, though not quite as strong as extraversion.</a:t>
            </a:r>
          </a:p>
        </p:txBody>
      </p:sp>
    </p:spTree>
    <p:extLst>
      <p:ext uri="{BB962C8B-B14F-4D97-AF65-F5344CB8AC3E}">
        <p14:creationId xmlns:p14="http://schemas.microsoft.com/office/powerpoint/2010/main" val="3399675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Summarize the Conclusions of Trait Theories of Leadership </a:t>
            </a:r>
            <a:r>
              <a:rPr lang="en-US" sz="2000" b="0" dirty="0">
                <a:latin typeface="+mj-lt"/>
              </a:rPr>
              <a:t>(4 of 6)</a:t>
            </a:r>
          </a:p>
        </p:txBody>
      </p:sp>
      <p:sp>
        <p:nvSpPr>
          <p:cNvPr id="3" name="Content Placeholder 2"/>
          <p:cNvSpPr>
            <a:spLocks noGrp="1"/>
          </p:cNvSpPr>
          <p:nvPr>
            <p:ph idx="1"/>
          </p:nvPr>
        </p:nvSpPr>
        <p:spPr/>
        <p:txBody>
          <a:bodyPr/>
          <a:lstStyle/>
          <a:p>
            <a:pPr marL="256032" indent="-256032">
              <a:buSzPct val="100000"/>
            </a:pPr>
            <a:r>
              <a:rPr lang="en-US" sz="2400" dirty="0">
                <a:cs typeface="Arial" charset="0"/>
              </a:rPr>
              <a:t>Good leaders who like being around people:</a:t>
            </a:r>
          </a:p>
          <a:p>
            <a:pPr marL="740664" lvl="1"/>
            <a:r>
              <a:rPr lang="en-US" sz="2400" dirty="0">
                <a:cs typeface="Arial" charset="0"/>
              </a:rPr>
              <a:t>Are able to assert themselves (extraverted).</a:t>
            </a:r>
          </a:p>
          <a:p>
            <a:pPr marL="740664" lvl="1"/>
            <a:r>
              <a:rPr lang="en-US" sz="2400" dirty="0">
                <a:cs typeface="Arial" charset="0"/>
              </a:rPr>
              <a:t>Are disciplined and able to keep commitments they make (conscientious).</a:t>
            </a:r>
          </a:p>
          <a:p>
            <a:pPr marL="740664" lvl="1"/>
            <a:r>
              <a:rPr lang="en-US" sz="2400" dirty="0">
                <a:cs typeface="Arial" charset="0"/>
              </a:rPr>
              <a:t>Have an apparent advantage when it comes to leadership.</a:t>
            </a:r>
            <a:endParaRPr lang="en-US" sz="2400" dirty="0"/>
          </a:p>
        </p:txBody>
      </p:sp>
    </p:spTree>
    <p:extLst>
      <p:ext uri="{BB962C8B-B14F-4D97-AF65-F5344CB8AC3E}">
        <p14:creationId xmlns:p14="http://schemas.microsoft.com/office/powerpoint/2010/main" val="2260641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a:latin typeface="+mj-lt"/>
              </a:rPr>
              <a:t>Summarize the Conclusions of Trait Theories of Leadership </a:t>
            </a:r>
            <a:r>
              <a:rPr lang="en-US" sz="2000" b="0" dirty="0">
                <a:latin typeface="+mj-lt"/>
              </a:rPr>
              <a:t>(5 of 6)</a:t>
            </a:r>
          </a:p>
        </p:txBody>
      </p:sp>
      <p:sp>
        <p:nvSpPr>
          <p:cNvPr id="3" name="Content Placeholder 2"/>
          <p:cNvSpPr>
            <a:spLocks noGrp="1"/>
          </p:cNvSpPr>
          <p:nvPr>
            <p:ph idx="1"/>
          </p:nvPr>
        </p:nvSpPr>
        <p:spPr>
          <a:xfrm>
            <a:off x="457200" y="1600200"/>
            <a:ext cx="7924800" cy="4525963"/>
          </a:xfrm>
        </p:spPr>
        <p:txBody>
          <a:bodyPr/>
          <a:lstStyle/>
          <a:p>
            <a:pPr marL="256032" indent="-256032">
              <a:buSzPct val="100000"/>
            </a:pPr>
            <a:r>
              <a:rPr lang="en-US" sz="2400" dirty="0"/>
              <a:t>Another trait that may indicate effective leadership is emotional intelligence.</a:t>
            </a:r>
          </a:p>
          <a:p>
            <a:pPr marL="740664" lvl="2" indent="-283464">
              <a:buFont typeface="Arial" panose="020B0604020202020204" pitchFamily="34" charset="0"/>
              <a:buChar char="–"/>
            </a:pPr>
            <a:r>
              <a:rPr lang="en-US" sz="2400" dirty="0"/>
              <a:t>A core component of EI is empathy.</a:t>
            </a:r>
          </a:p>
          <a:p>
            <a:pPr marL="256032" indent="-256032">
              <a:buSzPct val="100000"/>
            </a:pPr>
            <a:r>
              <a:rPr lang="en-US" sz="2400" dirty="0"/>
              <a:t>People high in EI are more likely to emerge as leaders, even after taking cognitive ability and personality into account.</a:t>
            </a:r>
          </a:p>
        </p:txBody>
      </p:sp>
    </p:spTree>
    <p:extLst>
      <p:ext uri="{BB962C8B-B14F-4D97-AF65-F5344CB8AC3E}">
        <p14:creationId xmlns:p14="http://schemas.microsoft.com/office/powerpoint/2010/main" val="15565079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Summarize the Conclusions of Trait Theories of Leadership </a:t>
            </a:r>
            <a:r>
              <a:rPr lang="en-US" sz="2000" b="0" dirty="0">
                <a:latin typeface="+mj-lt"/>
              </a:rPr>
              <a:t>(6 of 6)</a:t>
            </a:r>
          </a:p>
        </p:txBody>
      </p:sp>
      <p:sp>
        <p:nvSpPr>
          <p:cNvPr id="3" name="Content Placeholder 2"/>
          <p:cNvSpPr>
            <a:spLocks noGrp="1"/>
          </p:cNvSpPr>
          <p:nvPr>
            <p:ph idx="1"/>
          </p:nvPr>
        </p:nvSpPr>
        <p:spPr>
          <a:xfrm>
            <a:off x="457200" y="1600200"/>
            <a:ext cx="8305800" cy="4525963"/>
          </a:xfrm>
        </p:spPr>
        <p:txBody>
          <a:bodyPr/>
          <a:lstStyle/>
          <a:p>
            <a:pPr marL="256032" indent="-256032">
              <a:buSzPct val="100000"/>
            </a:pPr>
            <a:r>
              <a:rPr lang="en-US" sz="2400" dirty="0">
                <a:cs typeface="Arial" charset="0"/>
              </a:rPr>
              <a:t>Two conclusions:</a:t>
            </a:r>
          </a:p>
          <a:p>
            <a:pPr marL="740664" lvl="1"/>
            <a:r>
              <a:rPr lang="en-US" sz="2400" dirty="0">
                <a:cs typeface="Arial" charset="0"/>
              </a:rPr>
              <a:t>Traits can predict leadership.</a:t>
            </a:r>
          </a:p>
          <a:p>
            <a:pPr marL="740664" lvl="1"/>
            <a:r>
              <a:rPr lang="en-US" sz="2400" dirty="0">
                <a:cs typeface="Arial" charset="0"/>
              </a:rPr>
              <a:t>Traits do a better job predicting the emergence of leaders than they do at distinguishing between effective and ineffective leaders.</a:t>
            </a:r>
            <a:endParaRPr lang="en-US" sz="2400" dirty="0"/>
          </a:p>
        </p:txBody>
      </p:sp>
    </p:spTree>
    <p:extLst>
      <p:ext uri="{BB962C8B-B14F-4D97-AF65-F5344CB8AC3E}">
        <p14:creationId xmlns:p14="http://schemas.microsoft.com/office/powerpoint/2010/main" val="415914826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9e28d07bfb8ac486d38afb8236e379f245d8e988"/>
</p:tagLst>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5077</TotalTime>
  <Words>8607</Words>
  <Application>Microsoft Macintosh PowerPoint</Application>
  <PresentationFormat>On-screen Show (4:3)</PresentationFormat>
  <Paragraphs>489</Paragraphs>
  <Slides>48</Slides>
  <Notes>47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48</vt:i4>
      </vt:variant>
    </vt:vector>
  </HeadingPairs>
  <TitlesOfParts>
    <vt:vector size="53" baseType="lpstr">
      <vt:lpstr>Arial</vt:lpstr>
      <vt:lpstr>Times New Roman</vt:lpstr>
      <vt:lpstr>Verdana</vt:lpstr>
      <vt:lpstr>Wingdings</vt:lpstr>
      <vt:lpstr>508 Lecture</vt:lpstr>
      <vt:lpstr>Organizational Behavior</vt:lpstr>
      <vt:lpstr>Learning Objectives (1 of 2)</vt:lpstr>
      <vt:lpstr>Learning Objectives (2 of 2)</vt:lpstr>
      <vt:lpstr>Summarize the Conclusions of Trait Theories of Leadership (1 of 6)</vt:lpstr>
      <vt:lpstr>Summarize the Conclusions of Trait Theories of Leadership (2 of 6)</vt:lpstr>
      <vt:lpstr>Summarize the Conclusions of Trait Theories of Leadership (3 of 6)</vt:lpstr>
      <vt:lpstr>Summarize the Conclusions of Trait Theories of Leadership (4 of 6)</vt:lpstr>
      <vt:lpstr>Summarize the Conclusions of Trait Theories of Leadership (5 of 6)</vt:lpstr>
      <vt:lpstr>Summarize the Conclusions of Trait Theories of Leadership (6 of 6)</vt:lpstr>
      <vt:lpstr>Central Tenets and Main Limitations of Behavioral Theories (1 of 3)</vt:lpstr>
      <vt:lpstr>Central Tenets and Main Limitations of Behavioral Theories (2 of 3)</vt:lpstr>
      <vt:lpstr>Central Tenets and Main Limitations of Behavioral Theories (3 of 3)</vt:lpstr>
      <vt:lpstr>Contrast Contingency Theories of Leadership (1 of 7)</vt:lpstr>
      <vt:lpstr>Contrast Contingency Theories of Leadership (2 of 7)</vt:lpstr>
      <vt:lpstr>Contrast Contingency Theories of Leadership (3 of 7)</vt:lpstr>
      <vt:lpstr>Contrast Contingency Theories of Leadership (4 of 7)</vt:lpstr>
      <vt:lpstr>Contrast Contingency Theories of Leadership (5 of 7)</vt:lpstr>
      <vt:lpstr>Contrast Contingency Theories of Leadership (6 of 7)</vt:lpstr>
      <vt:lpstr>Contrast Contingency Theories of Leadership (7 of 7)</vt:lpstr>
      <vt:lpstr>Contemporary Theories of Leadership (1 of 12)</vt:lpstr>
      <vt:lpstr>Contemporary Theories of Leadership (2 of 12)</vt:lpstr>
      <vt:lpstr>Contemporary Theories of Leadership (3 of 12)</vt:lpstr>
      <vt:lpstr>Contemporary Theories of Leadership (4 of 12)</vt:lpstr>
      <vt:lpstr>Contemporary Theories of Leadership (5 of 12)</vt:lpstr>
      <vt:lpstr>Contemporary Theories of Leadership (6 of 12)</vt:lpstr>
      <vt:lpstr>Contemporary Theories of Leadership (7 of 12)</vt:lpstr>
      <vt:lpstr>Contemporary Theories of Leadership (8 of 12)</vt:lpstr>
      <vt:lpstr>Contemporary Theories of Leadership (9 of 12)</vt:lpstr>
      <vt:lpstr>Contemporary Theories of Leadership (10 of 12)</vt:lpstr>
      <vt:lpstr>Contemporary Theories of Leadership (11 of 12)</vt:lpstr>
      <vt:lpstr>Contemporary Theories of Leadership (12 of 12)</vt:lpstr>
      <vt:lpstr>Role of Leaders in Creating Ethical Organizations (1 of 4)</vt:lpstr>
      <vt:lpstr>Role of Leaders in Creating Ethical Organizations (2 of 4)</vt:lpstr>
      <vt:lpstr>Role of Leaders in Creating Ethical Organizations (3 of 4)</vt:lpstr>
      <vt:lpstr>Role of Leaders in Creating Ethical Organizations (4 of 4)</vt:lpstr>
      <vt:lpstr>Positive Leadership (1 of 4)</vt:lpstr>
      <vt:lpstr>Positive Leadership (2 of 4)</vt:lpstr>
      <vt:lpstr>Positive Leadership (3 of 4)</vt:lpstr>
      <vt:lpstr>Positive Leadership (4 of 4)</vt:lpstr>
      <vt:lpstr>Challenges to our Understanding of Leadership (1 of 4)</vt:lpstr>
      <vt:lpstr>Challenges to our Understanding of Leadership (2 of 4)</vt:lpstr>
      <vt:lpstr>Challenges to our Understanding of Leadership (3 of 4)</vt:lpstr>
      <vt:lpstr>Challenges to our Understanding of Leadership (4 of 4)</vt:lpstr>
      <vt:lpstr>Implications for Managers (1 of 2)</vt:lpstr>
      <vt:lpstr>Implications for Managers (2 of 2)</vt:lpstr>
      <vt:lpstr>Learning Objectives (1 of 2)</vt:lpstr>
      <vt:lpstr>Learning Objectives (2 of 2)</vt:lpstr>
      <vt:lpstr>Questions?</vt:lpstr>
    </vt:vector>
  </TitlesOfParts>
  <Company>Cenveo Publisher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Organizational Behavior, Eighteenth Edition</dc:title>
  <dc:subject>Chapter 12:  Leadership</dc:subject>
  <dc:creator>Stephen P. Robbins and Timothy A. Judge</dc:creator>
  <cp:keywords>Organizational Behavior</cp:keywords>
  <cp:lastModifiedBy>Dr. Dieter Thom</cp:lastModifiedBy>
  <cp:revision>1253</cp:revision>
  <dcterms:created xsi:type="dcterms:W3CDTF">2014-07-14T20:04:21Z</dcterms:created>
  <dcterms:modified xsi:type="dcterms:W3CDTF">2021-02-22T09:20:51Z</dcterms:modified>
  <cp:category>Organizational Behavior</cp:category>
</cp:coreProperties>
</file>